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75" r:id="rId2"/>
    <p:sldId id="765" r:id="rId3"/>
    <p:sldId id="813" r:id="rId4"/>
    <p:sldId id="782" r:id="rId5"/>
    <p:sldId id="790" r:id="rId6"/>
    <p:sldId id="824" r:id="rId7"/>
    <p:sldId id="810" r:id="rId8"/>
    <p:sldId id="811" r:id="rId9"/>
    <p:sldId id="814" r:id="rId10"/>
    <p:sldId id="815" r:id="rId11"/>
    <p:sldId id="817" r:id="rId12"/>
    <p:sldId id="818" r:id="rId13"/>
    <p:sldId id="819" r:id="rId14"/>
    <p:sldId id="820" r:id="rId15"/>
    <p:sldId id="821" r:id="rId16"/>
    <p:sldId id="801" r:id="rId17"/>
    <p:sldId id="787" r:id="rId18"/>
    <p:sldId id="786" r:id="rId19"/>
  </p:sldIdLst>
  <p:sldSz cx="12192000" cy="6858000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600" kern="1200">
        <a:solidFill>
          <a:srgbClr val="062C5E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rgbClr val="062C5E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rgbClr val="062C5E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rgbClr val="062C5E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rgbClr val="062C5E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062C5E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062C5E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062C5E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062C5E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D1E0F0"/>
    <a:srgbClr val="A50021"/>
    <a:srgbClr val="005188"/>
    <a:srgbClr val="663300"/>
    <a:srgbClr val="FF7C80"/>
    <a:srgbClr val="DDDDDD"/>
    <a:srgbClr val="C40025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439" autoAdjust="0"/>
  </p:normalViewPr>
  <p:slideViewPr>
    <p:cSldViewPr snapToGrid="0" showGuides="1">
      <p:cViewPr varScale="1">
        <p:scale>
          <a:sx n="119" d="100"/>
          <a:sy n="119" d="100"/>
        </p:scale>
        <p:origin x="96" y="336"/>
      </p:cViewPr>
      <p:guideLst>
        <p:guide orient="horz" pos="2166"/>
        <p:guide pos="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202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406C5F-72DF-49F2-9631-B7644DCB6059}" type="datetime1">
              <a:rPr lang="en-US"/>
              <a:pPr>
                <a:defRPr/>
              </a:pPr>
              <a:t>3/9/2016</a:t>
            </a:fld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2A49D8A-B1E5-498F-A8CE-F985E4591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9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41A21A-7BC0-4FC7-BF40-5F2C7CC6B0FA}" type="datetime1">
              <a:rPr lang="cs-CZ"/>
              <a:pPr>
                <a:defRPr/>
              </a:pPr>
              <a:t>9.3.2016</a:t>
            </a:fld>
            <a:endParaRPr lang="cs-CZ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4137"/>
            <a:ext cx="5439987" cy="44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932B8A-297D-45B3-A56D-8B04032C7D6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860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CCE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Beze jména-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649" y="5802313"/>
            <a:ext cx="19358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667" y="2014539"/>
            <a:ext cx="11040533" cy="1108075"/>
          </a:xfrm>
        </p:spPr>
        <p:txBody>
          <a:bodyPr lIns="0" rIns="0" anchor="t"/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667" y="3429000"/>
            <a:ext cx="11040533" cy="1079500"/>
          </a:xfrm>
        </p:spPr>
        <p:txBody>
          <a:bodyPr lIns="0" r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1" y="6472239"/>
            <a:ext cx="62441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C0934CB-2ED4-44BD-9085-09D68CF8594D}" type="slidenum">
              <a:rPr lang="cs-CZ" sz="1200" b="1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cs-CZ" sz="1400" b="1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052485" y="6499225"/>
            <a:ext cx="2036233" cy="215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7FE4-D437-4DF8-AD08-B91F5C0F4075}" type="datetime1">
              <a:rPr lang="cs-CZ"/>
              <a:pPr>
                <a:defRPr/>
              </a:pPr>
              <a:t>9.3.2016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22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5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 userDrawn="1"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CCECF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4642" tIns="47321" rIns="94642" bIns="47321" anchor="b"/>
          <a:lstStyle/>
          <a:p>
            <a:pPr marL="274638" indent="-274638" algn="l" defTabSz="8266113">
              <a:defRPr/>
            </a:pPr>
            <a:endParaRPr lang="cs-CZ" sz="1200">
              <a:solidFill>
                <a:schemeClr val="tx1"/>
              </a:solidFill>
            </a:endParaRPr>
          </a:p>
        </p:txBody>
      </p:sp>
      <p:pic>
        <p:nvPicPr>
          <p:cNvPr id="2051" name="Picture 36" descr="Beze jména-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97514" y="6434138"/>
            <a:ext cx="9595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318" y="444501"/>
            <a:ext cx="1140036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2167" y="1463675"/>
            <a:ext cx="1133686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1" y="6472239"/>
            <a:ext cx="62441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5C0934CB-2ED4-44BD-9085-09D68CF8594D}" type="slidenum">
              <a:rPr lang="cs-CZ" sz="1200" b="1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cs-CZ" sz="1400" b="1" dirty="0">
              <a:solidFill>
                <a:srgbClr val="003366"/>
              </a:solidFill>
            </a:endParaRPr>
          </a:p>
        </p:txBody>
      </p:sp>
      <p:sp>
        <p:nvSpPr>
          <p:cNvPr id="12" name="TextovéPole 11"/>
          <p:cNvSpPr txBox="1"/>
          <p:nvPr userDrawn="1"/>
        </p:nvSpPr>
        <p:spPr>
          <a:xfrm>
            <a:off x="5302787" y="6473193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3366"/>
                </a:solidFill>
              </a:rPr>
              <a:t>www.</a:t>
            </a:r>
            <a:r>
              <a:rPr lang="en-US" sz="1200" dirty="0" smtClean="0">
                <a:solidFill>
                  <a:srgbClr val="003366"/>
                </a:solidFill>
              </a:rPr>
              <a:t>r</a:t>
            </a:r>
            <a:r>
              <a:rPr lang="cs-CZ" sz="1200" dirty="0" err="1" smtClean="0">
                <a:solidFill>
                  <a:srgbClr val="003366"/>
                </a:solidFill>
              </a:rPr>
              <a:t>eico.cz</a:t>
            </a:r>
            <a:endParaRPr lang="cs-CZ" sz="1200" dirty="0">
              <a:solidFill>
                <a:srgbClr val="0033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97" r:id="rId2"/>
    <p:sldLayoutId id="2147484001" r:id="rId3"/>
    <p:sldLayoutId id="2147484002" r:id="rId4"/>
    <p:sldLayoutId id="2147484009" r:id="rId5"/>
    <p:sldLayoutId id="2147484010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charset="0"/>
        </a:defRPr>
      </a:lvl9pPr>
    </p:titleStyle>
    <p:bodyStyle>
      <a:lvl1pPr marL="363538" indent="-363538" algn="l" defTabSz="7986713" rtl="0" eaLnBrk="0" fontAlgn="base" hangingPunct="0">
        <a:spcBef>
          <a:spcPct val="30000"/>
        </a:spcBef>
        <a:spcAft>
          <a:spcPct val="0"/>
        </a:spcAft>
        <a:buClr>
          <a:srgbClr val="003366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49250" algn="l" defTabSz="7986713" rtl="0" eaLnBrk="0" fontAlgn="base" hangingPunct="0">
        <a:spcBef>
          <a:spcPct val="30000"/>
        </a:spcBef>
        <a:spcAft>
          <a:spcPct val="0"/>
        </a:spcAft>
        <a:buClr>
          <a:srgbClr val="A50021"/>
        </a:buClr>
        <a:buSzPct val="90000"/>
        <a:buFont typeface="Wingdings 3" panose="05040102010807070707" pitchFamily="18" charset="2"/>
        <a:buChar char=""/>
        <a:defRPr sz="2000">
          <a:solidFill>
            <a:schemeClr val="tx1"/>
          </a:solidFill>
          <a:latin typeface="+mn-lt"/>
        </a:defRPr>
      </a:lvl2pPr>
      <a:lvl3pPr marL="1344613" indent="-273050" algn="l" defTabSz="7986713" rtl="0" eaLnBrk="0" fontAlgn="base" hangingPunct="0">
        <a:spcBef>
          <a:spcPct val="3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1795463" indent="-271463" algn="l" defTabSz="7986713" rtl="0" eaLnBrk="0" fontAlgn="base" hangingPunct="0">
        <a:spcBef>
          <a:spcPct val="3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236788" indent="-261938" algn="l" defTabSz="7986713" rtl="0" eaLnBrk="0" fontAlgn="base" hangingPunct="0">
        <a:spcBef>
          <a:spcPct val="3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5pPr>
      <a:lvl6pPr marL="2693988" indent="-261938" algn="l" defTabSz="7986713" rtl="0" fontAlgn="base">
        <a:spcBef>
          <a:spcPct val="3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6pPr>
      <a:lvl7pPr marL="3151188" indent="-261938" algn="l" defTabSz="7986713" rtl="0" fontAlgn="base">
        <a:spcBef>
          <a:spcPct val="3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7pPr>
      <a:lvl8pPr marL="3608388" indent="-261938" algn="l" defTabSz="7986713" rtl="0" fontAlgn="base">
        <a:spcBef>
          <a:spcPct val="3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8pPr>
      <a:lvl9pPr marL="4065588" indent="-261938" algn="l" defTabSz="7986713" rtl="0" fontAlgn="base">
        <a:spcBef>
          <a:spcPct val="30000"/>
        </a:spcBef>
        <a:spcAft>
          <a:spcPct val="0"/>
        </a:spcAft>
        <a:buFont typeface="Arial" charset="0"/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emf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789"/>
          <a:stretch/>
        </p:blipFill>
        <p:spPr>
          <a:xfrm>
            <a:off x="-1" y="-1525"/>
            <a:ext cx="12247685" cy="6876000"/>
          </a:xfrm>
          <a:prstGeom prst="rect">
            <a:avLst/>
          </a:prstGeom>
        </p:spPr>
      </p:pic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165" y="3107475"/>
            <a:ext cx="8544867" cy="1115120"/>
          </a:xfrm>
          <a:solidFill>
            <a:schemeClr val="tx1">
              <a:lumMod val="95000"/>
              <a:lumOff val="5000"/>
              <a:alpha val="35000"/>
            </a:schemeClr>
          </a:solidFill>
        </p:spPr>
        <p:txBody>
          <a:bodyPr/>
          <a:lstStyle/>
          <a:p>
            <a:pPr>
              <a:defRPr/>
            </a:pPr>
            <a:r>
              <a:rPr lang="cs-CZ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ČS nemovitostní fond - </a:t>
            </a:r>
            <a:br>
              <a:rPr lang="cs-CZ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sz="36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cs-CZ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nvestice na kterou si můžete sáhnout</a:t>
            </a:r>
            <a:br>
              <a:rPr lang="cs-CZ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3165" y="4311744"/>
            <a:ext cx="5295933" cy="606019"/>
          </a:xfrm>
          <a:solidFill>
            <a:schemeClr val="tx1">
              <a:lumMod val="95000"/>
              <a:lumOff val="5000"/>
              <a:alpha val="45000"/>
            </a:schemeClr>
          </a:solidFill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ámský investiční klub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cs-CZ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3. 2016</a:t>
            </a:r>
          </a:p>
          <a:p>
            <a:pPr>
              <a:spcBef>
                <a:spcPts val="600"/>
              </a:spcBef>
              <a:spcAft>
                <a:spcPts val="0"/>
              </a:spcAft>
              <a:defRPr/>
            </a:pP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5" descr="Beze jména-2"/>
          <p:cNvPicPr>
            <a:picLocks noChangeAspect="1" noChangeArrowheads="1"/>
          </p:cNvPicPr>
          <p:nvPr/>
        </p:nvPicPr>
        <p:blipFill>
          <a:blip r:embed="rId3" cstate="print">
            <a:lum bright="100000"/>
          </a:blip>
          <a:srcRect/>
          <a:stretch>
            <a:fillRect/>
          </a:stretch>
        </p:blipFill>
        <p:spPr bwMode="auto">
          <a:xfrm>
            <a:off x="10042927" y="5773319"/>
            <a:ext cx="1601170" cy="62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0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cdn.moneycrashers.com/wp-content/uploads/2011/03/money-bill-inf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440" y="3035298"/>
            <a:ext cx="3995738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Výhody investování do podílových nemo fondů: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Ochrana </a:t>
            </a:r>
            <a:r>
              <a:rPr lang="cs-CZ" dirty="0"/>
              <a:t>proti inflaci</a:t>
            </a:r>
          </a:p>
        </p:txBody>
      </p:sp>
      <p:sp>
        <p:nvSpPr>
          <p:cNvPr id="20484" name="Zástupný symbol pro obsah 2"/>
          <p:cNvSpPr>
            <a:spLocks noGrp="1"/>
          </p:cNvSpPr>
          <p:nvPr>
            <p:ph idx="1"/>
          </p:nvPr>
        </p:nvSpPr>
        <p:spPr>
          <a:xfrm>
            <a:off x="365270" y="1536401"/>
            <a:ext cx="11464266" cy="1313891"/>
          </a:xfrm>
        </p:spPr>
        <p:txBody>
          <a:bodyPr/>
          <a:lstStyle/>
          <a:p>
            <a:pPr>
              <a:lnSpc>
                <a:spcPct val="99000"/>
              </a:lnSpc>
              <a:spcBef>
                <a:spcPts val="1800"/>
              </a:spcBef>
            </a:pPr>
            <a:r>
              <a:rPr lang="cs-CZ" dirty="0" smtClean="0"/>
              <a:t>Nájemní smlouvy obsahují tzv. „inflační doložku“, která každoročně navyšuje nájemné o případný nárůst inflace (resp. indexu spotřebitelských cen).</a:t>
            </a:r>
          </a:p>
          <a:p>
            <a:pPr>
              <a:lnSpc>
                <a:spcPct val="99000"/>
              </a:lnSpc>
              <a:spcBef>
                <a:spcPts val="1800"/>
              </a:spcBef>
            </a:pPr>
            <a:r>
              <a:rPr lang="cs-CZ" dirty="0" smtClean="0"/>
              <a:t>Investor je tak z velké míry chráněn proti inflačnímu růstu.</a:t>
            </a:r>
          </a:p>
          <a:p>
            <a:pPr>
              <a:lnSpc>
                <a:spcPct val="99000"/>
              </a:lnSpc>
              <a:spcBef>
                <a:spcPts val="1800"/>
              </a:spcBef>
            </a:pPr>
            <a:endParaRPr lang="cs-CZ" dirty="0" smtClean="0"/>
          </a:p>
        </p:txBody>
      </p:sp>
      <p:sp>
        <p:nvSpPr>
          <p:cNvPr id="20486" name="Text Box 24"/>
          <p:cNvSpPr txBox="1">
            <a:spLocks noChangeArrowheads="1"/>
          </p:cNvSpPr>
          <p:nvPr/>
        </p:nvSpPr>
        <p:spPr bwMode="auto">
          <a:xfrm>
            <a:off x="4759243" y="3386778"/>
            <a:ext cx="5400000" cy="254000"/>
          </a:xfrm>
          <a:prstGeom prst="rect">
            <a:avLst/>
          </a:prstGeom>
          <a:solidFill>
            <a:srgbClr val="395273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 b="1">
                <a:solidFill>
                  <a:schemeClr val="bg1"/>
                </a:solidFill>
                <a:cs typeface="Arial" charset="0"/>
              </a:rPr>
              <a:t>PŘÍJMY ČSNF Z INFLAČNÍ DOLOŽKY</a:t>
            </a:r>
          </a:p>
        </p:txBody>
      </p:sp>
      <p:sp>
        <p:nvSpPr>
          <p:cNvPr id="20487" name="Text Box 2"/>
          <p:cNvSpPr txBox="1">
            <a:spLocks noChangeArrowheads="1"/>
          </p:cNvSpPr>
          <p:nvPr/>
        </p:nvSpPr>
        <p:spPr bwMode="auto">
          <a:xfrm>
            <a:off x="8095991" y="5768029"/>
            <a:ext cx="2009668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900" i="1" dirty="0">
                <a:solidFill>
                  <a:schemeClr val="tx1"/>
                </a:solidFill>
                <a:latin typeface="Impact" pitchFamily="34" charset="0"/>
              </a:rPr>
              <a:t>zdroj: REICO </a:t>
            </a:r>
            <a:r>
              <a:rPr lang="cs-CZ" sz="900" i="1" dirty="0" smtClean="0">
                <a:solidFill>
                  <a:schemeClr val="tx1"/>
                </a:solidFill>
                <a:latin typeface="Impact" pitchFamily="34" charset="0"/>
              </a:rPr>
              <a:t>IS ČS</a:t>
            </a:r>
            <a:endParaRPr lang="cs-CZ" sz="900" i="1" dirty="0">
              <a:solidFill>
                <a:schemeClr val="tx1"/>
              </a:solidFill>
              <a:latin typeface="Impact" pitchFamily="34" charset="0"/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0683" y="3551333"/>
            <a:ext cx="5670400" cy="2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46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32318" y="4127156"/>
            <a:ext cx="11400367" cy="207679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dirty="0"/>
              <a:t>Kapitálové trhy prakticky neovlivňují výnos </a:t>
            </a:r>
            <a:r>
              <a:rPr lang="cs-CZ" dirty="0" smtClean="0"/>
              <a:t>nemovitostních fondů.</a:t>
            </a:r>
            <a:endParaRPr lang="cs-CZ" dirty="0"/>
          </a:p>
          <a:p>
            <a:pPr lvl="1">
              <a:spcBef>
                <a:spcPts val="600"/>
              </a:spcBef>
              <a:buClr>
                <a:srgbClr val="003366"/>
              </a:buClr>
              <a:buFont typeface="Wingdings 3" pitchFamily="18" charset="2"/>
              <a:buChar char="Æ"/>
            </a:pPr>
            <a:r>
              <a:rPr lang="cs-CZ" dirty="0"/>
              <a:t>Fondy vlastní konkrétní </a:t>
            </a:r>
            <a:r>
              <a:rPr lang="cs-CZ" dirty="0" smtClean="0"/>
              <a:t>nemovitosti</a:t>
            </a:r>
          </a:p>
          <a:p>
            <a:pPr lvl="1">
              <a:spcBef>
                <a:spcPts val="600"/>
              </a:spcBef>
              <a:buClr>
                <a:srgbClr val="003366"/>
              </a:buClr>
              <a:buFont typeface="Wingdings 3" pitchFamily="18" charset="2"/>
              <a:buChar char="Æ"/>
            </a:pPr>
            <a:r>
              <a:rPr lang="cs-CZ" dirty="0" smtClean="0"/>
              <a:t>Hodnotu nemovitostí (a tedy i PL) stanovují nezávislé posudky realitních odborníků</a:t>
            </a:r>
          </a:p>
          <a:p>
            <a:pPr lvl="1">
              <a:spcBef>
                <a:spcPts val="600"/>
              </a:spcBef>
              <a:buClr>
                <a:srgbClr val="003366"/>
              </a:buClr>
              <a:buFont typeface="Wingdings 3" pitchFamily="18" charset="2"/>
              <a:buChar char="Æ"/>
            </a:pPr>
            <a:r>
              <a:rPr lang="cs-CZ" dirty="0" smtClean="0"/>
              <a:t>Výši příjmu z pronájmu ovlivňuje zejména obsazenost nemovitosti a dojednaná výše nájemného</a:t>
            </a:r>
            <a:endParaRPr lang="cs-CZ" dirty="0"/>
          </a:p>
          <a:p>
            <a:pPr lvl="1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163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Výhody investování do podílových nemo fondů: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Vývoj </a:t>
            </a:r>
            <a:r>
              <a:rPr lang="cs-CZ" dirty="0"/>
              <a:t>na </a:t>
            </a:r>
            <a:r>
              <a:rPr lang="cs-CZ" dirty="0" smtClean="0"/>
              <a:t>kapitálových </a:t>
            </a:r>
            <a:r>
              <a:rPr lang="cs-CZ" dirty="0"/>
              <a:t>trzích </a:t>
            </a:r>
            <a:r>
              <a:rPr lang="cs-CZ" dirty="0" smtClean="0"/>
              <a:t>má na výnos fondu min. vliv</a:t>
            </a:r>
          </a:p>
        </p:txBody>
      </p:sp>
      <p:pic>
        <p:nvPicPr>
          <p:cNvPr id="16388" name="Picture 4" descr="http://s1.ibtimes.com/sites/www.ibtimes.com/files/styles/v2_article_large/public/2011/12/13/204027.jpg"/>
          <p:cNvPicPr>
            <a:picLocks noChangeAspect="1" noChangeArrowheads="1"/>
          </p:cNvPicPr>
          <p:nvPr/>
        </p:nvPicPr>
        <p:blipFill>
          <a:blip r:embed="rId2" cstate="print"/>
          <a:srcRect t="13632"/>
          <a:stretch>
            <a:fillRect/>
          </a:stretch>
        </p:blipFill>
        <p:spPr bwMode="auto">
          <a:xfrm>
            <a:off x="2944813" y="1752045"/>
            <a:ext cx="268446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3"/>
          <p:cNvPicPr>
            <a:picLocks noChangeAspect="1" noChangeArrowheads="1"/>
          </p:cNvPicPr>
          <p:nvPr/>
        </p:nvPicPr>
        <p:blipFill>
          <a:blip r:embed="rId3" cstate="print"/>
          <a:srcRect t="2592" b="3857"/>
          <a:stretch>
            <a:fillRect/>
          </a:stretch>
        </p:blipFill>
        <p:spPr bwMode="auto">
          <a:xfrm>
            <a:off x="6507164" y="1737757"/>
            <a:ext cx="2624137" cy="185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6391" name="Obdélník 7"/>
          <p:cNvSpPr>
            <a:spLocks noChangeArrowheads="1"/>
          </p:cNvSpPr>
          <p:nvPr/>
        </p:nvSpPr>
        <p:spPr bwMode="auto">
          <a:xfrm>
            <a:off x="2944812" y="1752046"/>
            <a:ext cx="2695560" cy="1836000"/>
          </a:xfrm>
          <a:prstGeom prst="rect">
            <a:avLst/>
          </a:prstGeom>
          <a:solidFill>
            <a:srgbClr val="DDDDDD">
              <a:alpha val="69803"/>
            </a:srgbClr>
          </a:solidFill>
          <a:ln w="9525" algn="ctr">
            <a:noFill/>
            <a:round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/>
            <a:endParaRPr lang="cs-CZ"/>
          </a:p>
        </p:txBody>
      </p:sp>
      <p:sp>
        <p:nvSpPr>
          <p:cNvPr id="9" name="TextovéPole 8"/>
          <p:cNvSpPr txBox="1"/>
          <p:nvPr/>
        </p:nvSpPr>
        <p:spPr bwMode="auto">
          <a:xfrm>
            <a:off x="7095455" y="2084300"/>
            <a:ext cx="1688182" cy="1441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ngdings" pitchFamily="2" charset="2"/>
              </a:rPr>
              <a:t>ü</a:t>
            </a:r>
            <a:endParaRPr lang="cs-CZ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bluestonehockley.com/wp-content/uploads/2013/12/Commercial-Real-Est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089" y="1601788"/>
            <a:ext cx="4194175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Výhody investování do podílových nemo fondů: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Likvidní </a:t>
            </a:r>
            <a:r>
              <a:rPr lang="cs-CZ" dirty="0"/>
              <a:t>investice do nemovitostí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4843" y="4499923"/>
            <a:ext cx="11287842" cy="1447799"/>
          </a:xfrm>
          <a:prstGeom prst="rect">
            <a:avLst/>
          </a:prstGeom>
        </p:spPr>
        <p:txBody>
          <a:bodyPr/>
          <a:lstStyle/>
          <a:p>
            <a:pPr marL="363538" indent="-363538" algn="l" defTabSz="7986713" eaLnBrk="0" hangingPunct="0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cs-CZ" sz="2000" kern="0" dirty="0">
                <a:solidFill>
                  <a:schemeClr val="tx1"/>
                </a:solidFill>
                <a:latin typeface="+mn-lt"/>
              </a:rPr>
              <a:t>Nemovitosti jsou v ČR velmi oblíbenou investicí, jejich nevýhodou je však nízká likvidita.</a:t>
            </a:r>
          </a:p>
          <a:p>
            <a:pPr marL="363538" indent="-363538" algn="l" defTabSz="7986713" eaLnBrk="0" hangingPunct="0">
              <a:spcBef>
                <a:spcPts val="600"/>
              </a:spcBef>
              <a:buFont typeface="Wingdings" pitchFamily="2" charset="2"/>
              <a:buChar char="n"/>
              <a:defRPr/>
            </a:pPr>
            <a:endParaRPr lang="cs-CZ" sz="1200" kern="0" dirty="0">
              <a:solidFill>
                <a:schemeClr val="tx1"/>
              </a:solidFill>
              <a:latin typeface="+mn-lt"/>
            </a:endParaRPr>
          </a:p>
          <a:p>
            <a:pPr marL="363538" indent="-363538" algn="l" defTabSz="7986713" eaLnBrk="0" hangingPunct="0">
              <a:spcBef>
                <a:spcPts val="600"/>
              </a:spcBef>
              <a:buFont typeface="Wingdings" pitchFamily="2" charset="2"/>
              <a:buChar char="n"/>
              <a:defRPr/>
            </a:pPr>
            <a:r>
              <a:rPr lang="cs-CZ" sz="2000" kern="0" dirty="0">
                <a:solidFill>
                  <a:schemeClr val="tx1"/>
                </a:solidFill>
                <a:latin typeface="+mn-lt"/>
              </a:rPr>
              <a:t>Investováním do podílových nemovitostních fondů klientovi tato nevýhoda odpadá, zároveň však profituje ze všech výhod, které toto aktivum při přímém vlastnictví nabízí.</a:t>
            </a:r>
          </a:p>
          <a:p>
            <a:pPr marL="363538" indent="-363538" algn="l" defTabSz="7986713" eaLnBrk="0" hangingPunct="0">
              <a:spcBef>
                <a:spcPts val="600"/>
              </a:spcBef>
              <a:buFont typeface="Wingdings" pitchFamily="2" charset="2"/>
              <a:buChar char="n"/>
              <a:defRPr/>
            </a:pPr>
            <a:endParaRPr lang="cs-CZ" sz="20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8130" name="Picture 2" descr="http://stevekeating.files.wordpress.com/2013/03/money.jpg"/>
          <p:cNvPicPr>
            <a:picLocks noChangeAspect="1" noChangeArrowheads="1"/>
          </p:cNvPicPr>
          <p:nvPr/>
        </p:nvPicPr>
        <p:blipFill>
          <a:blip r:embed="rId3" cstate="print"/>
          <a:srcRect t="10564" b="15501"/>
          <a:stretch>
            <a:fillRect/>
          </a:stretch>
        </p:blipFill>
        <p:spPr bwMode="auto">
          <a:xfrm>
            <a:off x="3757614" y="1708065"/>
            <a:ext cx="463867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314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Přispívají k ekonomickému růstu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319" y="1463675"/>
            <a:ext cx="11400366" cy="48212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cs-CZ" dirty="0" smtClean="0"/>
              <a:t>N</a:t>
            </a:r>
            <a:r>
              <a:rPr lang="en-US" dirty="0" err="1" smtClean="0"/>
              <a:t>emovitostn</a:t>
            </a:r>
            <a:r>
              <a:rPr lang="cs-CZ" dirty="0" smtClean="0"/>
              <a:t>í fondy jsou přítomny téměř ve všech sektorech ekonomiky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industriální parky</a:t>
            </a:r>
            <a:r>
              <a:rPr lang="en-US" sz="1800" dirty="0"/>
              <a:t> a</a:t>
            </a:r>
            <a:r>
              <a:rPr lang="cs-CZ" sz="1800" dirty="0"/>
              <a:t> skladová centra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kanceláře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obchodní centra a parky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hotely a </a:t>
            </a:r>
            <a:r>
              <a:rPr lang="cs-CZ" sz="1800" dirty="0" err="1"/>
              <a:t>wellness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rezidenční byty a domy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nemocnice a zdravotnická centra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cs-CZ" sz="1800" dirty="0"/>
              <a:t>půda a lesy</a:t>
            </a:r>
            <a:endParaRPr lang="en-US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en-US" sz="1800" dirty="0"/>
              <a:t>d</a:t>
            </a:r>
            <a:r>
              <a:rPr lang="cs-CZ" sz="1800" dirty="0"/>
              <a:t>oprava</a:t>
            </a:r>
            <a:r>
              <a:rPr lang="en-US" sz="1800" dirty="0"/>
              <a:t> a </a:t>
            </a:r>
            <a:r>
              <a:rPr lang="en-US" sz="1800" dirty="0" err="1"/>
              <a:t>infrastruktura</a:t>
            </a:r>
            <a:endParaRPr lang="cs-CZ" sz="1800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ebdings" pitchFamily="18" charset="2"/>
              <a:buChar char="4"/>
            </a:pPr>
            <a:r>
              <a:rPr lang="en-US" sz="1800" dirty="0"/>
              <a:t>e</a:t>
            </a:r>
            <a:r>
              <a:rPr lang="cs-CZ" sz="1800" dirty="0" err="1"/>
              <a:t>lektrárny</a:t>
            </a:r>
            <a:endParaRPr lang="cs-CZ" sz="1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Vytváří likviditu na nemovitostním trhu.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Účinně usměrňují kapitál, který plyne do nemovitostního sektoru.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Přináší vyšší transparentnost při investování do nemovitostí.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 smtClean="0"/>
              <a:t>Prostřednictvím daní výrazně přispívají do příjmového složky státu.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1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72" y="2793505"/>
            <a:ext cx="5614652" cy="2700000"/>
          </a:xfrm>
          <a:prstGeom prst="rect">
            <a:avLst/>
          </a:prstGeom>
        </p:spPr>
      </p:pic>
      <p:sp>
        <p:nvSpPr>
          <p:cNvPr id="10245" name="Text Box 23"/>
          <p:cNvSpPr txBox="1">
            <a:spLocks noChangeArrowheads="1"/>
          </p:cNvSpPr>
          <p:nvPr/>
        </p:nvSpPr>
        <p:spPr bwMode="auto">
          <a:xfrm>
            <a:off x="10251647" y="2607782"/>
            <a:ext cx="1585546" cy="17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1652" tIns="31652" rIns="31652" bIns="31652">
            <a:spAutoFit/>
          </a:bodyPr>
          <a:lstStyle>
            <a:lvl1pPr defTabSz="912813">
              <a:spcBef>
                <a:spcPct val="30000"/>
              </a:spcBef>
              <a:buClr>
                <a:srgbClr val="003366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buClr>
                <a:srgbClr val="990033"/>
              </a:buClr>
              <a:buFont typeface="Webdings" panose="05030102010509060703" pitchFamily="18" charset="2"/>
              <a:buChar char="4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cs-CZ" sz="700" i="1" dirty="0">
                <a:latin typeface="Impact" panose="020B0806030902050204" pitchFamily="34" charset="0"/>
              </a:rPr>
              <a:t>Zdroj</a:t>
            </a:r>
            <a:r>
              <a:rPr lang="en-US" altLang="cs-CZ" sz="700" i="1" dirty="0">
                <a:latin typeface="Impact" panose="020B0806030902050204" pitchFamily="34" charset="0"/>
              </a:rPr>
              <a:t>: </a:t>
            </a:r>
            <a:r>
              <a:rPr lang="cs-CZ" altLang="cs-CZ" sz="700" i="1" dirty="0">
                <a:latin typeface="Impact" panose="020B0806030902050204" pitchFamily="34" charset="0"/>
              </a:rPr>
              <a:t>REICO ČS, data k </a:t>
            </a:r>
            <a:r>
              <a:rPr lang="cs-CZ" altLang="cs-CZ" sz="700" i="1" dirty="0" smtClean="0">
                <a:latin typeface="Impact" panose="020B0806030902050204" pitchFamily="34" charset="0"/>
              </a:rPr>
              <a:t>1/2016</a:t>
            </a:r>
            <a:endParaRPr lang="cs-CZ" altLang="cs-CZ" sz="700" i="1" dirty="0">
              <a:latin typeface="Impact" panose="020B0806030902050204" pitchFamily="34" charset="0"/>
            </a:endParaRPr>
          </a:p>
        </p:txBody>
      </p:sp>
      <p:pic>
        <p:nvPicPr>
          <p:cNvPr id="10246" name="Obrázek 9" descr="FCTR_INVroku_2011_c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32" y="443564"/>
            <a:ext cx="897681" cy="90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Přímá spojovací čára 11"/>
          <p:cNvCxnSpPr>
            <a:cxnSpLocks noChangeShapeType="1"/>
          </p:cNvCxnSpPr>
          <p:nvPr/>
        </p:nvCxnSpPr>
        <p:spPr bwMode="auto">
          <a:xfrm flipV="1">
            <a:off x="2209286" y="4052259"/>
            <a:ext cx="6922477" cy="2491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pic>
        <p:nvPicPr>
          <p:cNvPr id="10250" name="Picture 5" descr="Beze jména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54" y="4602917"/>
            <a:ext cx="1110732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32318" y="444501"/>
            <a:ext cx="9075293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cs-CZ" altLang="cs-CZ" kern="0" dirty="0" smtClean="0"/>
              <a:t>ČS nemovitostní fond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68043" y="1506907"/>
            <a:ext cx="6005375" cy="427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363538" indent="-363538" algn="l" defTabSz="798671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2175" indent="-349250" algn="l" defTabSz="798671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A50021"/>
              </a:buClr>
              <a:buSzPct val="90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+mn-lt"/>
              </a:defRPr>
            </a:lvl2pPr>
            <a:lvl3pPr marL="1344613" indent="-273050" algn="l" defTabSz="7986713" rtl="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795463" indent="-271463" algn="l" defTabSz="7986713" rtl="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236788" indent="-261938" algn="l" defTabSz="7986713" rtl="0" eaLnBrk="0" fontAlgn="base" hangingPunct="0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5pPr>
            <a:lvl6pPr marL="2693988" indent="-261938" algn="l" defTabSz="7986713" rtl="0" fontAlgn="base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6pPr>
            <a:lvl7pPr marL="3151188" indent="-261938" algn="l" defTabSz="7986713" rtl="0" fontAlgn="base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7pPr>
            <a:lvl8pPr marL="3608388" indent="-261938" algn="l" defTabSz="7986713" rtl="0" fontAlgn="base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8pPr>
            <a:lvl9pPr marL="4065588" indent="-261938" algn="l" defTabSz="7986713" rtl="0" fontAlgn="base">
              <a:spcBef>
                <a:spcPct val="30000"/>
              </a:spcBef>
              <a:spcAft>
                <a:spcPct val="0"/>
              </a:spcAft>
              <a:buFont typeface="Arial" charset="0"/>
              <a:buChar char="–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None/>
              <a:tabLst>
                <a:tab pos="3590925" algn="l"/>
              </a:tabLst>
            </a:pPr>
            <a:r>
              <a:rPr lang="cs-CZ" altLang="cs-CZ" sz="1600" kern="0" dirty="0" smtClean="0">
                <a:solidFill>
                  <a:srgbClr val="005188"/>
                </a:solidFill>
              </a:rPr>
              <a:t>Základní informace o fondu: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Datum založení:</a:t>
            </a:r>
            <a:r>
              <a:rPr lang="cs-CZ" altLang="cs-CZ" sz="1600" kern="0" dirty="0"/>
              <a:t>	2/2007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/>
              <a:t>Správce fondu:	REICO </a:t>
            </a:r>
            <a:r>
              <a:rPr lang="cs-CZ" altLang="cs-CZ" sz="1600" kern="0" dirty="0" smtClean="0"/>
              <a:t>IS ČS</a:t>
            </a:r>
            <a:r>
              <a:rPr lang="cs-CZ" altLang="cs-CZ" sz="1600" kern="0" dirty="0"/>
              <a:t>, a.s.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Domicil:</a:t>
            </a:r>
            <a:r>
              <a:rPr lang="cs-CZ" altLang="cs-CZ" sz="1600" kern="0" dirty="0"/>
              <a:t>	ČR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/>
              <a:t>Denominační měna:	</a:t>
            </a:r>
            <a:r>
              <a:rPr lang="cs-CZ" altLang="cs-CZ" sz="1600" kern="0" dirty="0" smtClean="0"/>
              <a:t>CZK</a:t>
            </a:r>
            <a:endParaRPr lang="cs-CZ" altLang="cs-CZ" sz="1600" kern="0" dirty="0"/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/>
              <a:t>Fondový kapitál (k </a:t>
            </a:r>
            <a:r>
              <a:rPr lang="en-US" altLang="cs-CZ" sz="1600" kern="0" dirty="0" smtClean="0"/>
              <a:t>20</a:t>
            </a:r>
            <a:r>
              <a:rPr lang="cs-CZ" altLang="cs-CZ" sz="1600" kern="0" dirty="0" smtClean="0"/>
              <a:t>/1/201</a:t>
            </a:r>
            <a:r>
              <a:rPr lang="en-US" altLang="cs-CZ" sz="1600" kern="0" dirty="0" smtClean="0"/>
              <a:t>6</a:t>
            </a:r>
            <a:r>
              <a:rPr lang="cs-CZ" altLang="cs-CZ" sz="1600" kern="0" dirty="0" smtClean="0"/>
              <a:t>):</a:t>
            </a:r>
            <a:r>
              <a:rPr lang="cs-CZ" altLang="cs-CZ" sz="1600" kern="0" dirty="0"/>
              <a:t>	CZK </a:t>
            </a:r>
            <a:r>
              <a:rPr lang="en-US" altLang="cs-CZ" sz="1600" kern="0" dirty="0" smtClean="0"/>
              <a:t>8,</a:t>
            </a:r>
            <a:r>
              <a:rPr lang="cs-CZ" altLang="cs-CZ" sz="1600" kern="0" dirty="0" smtClean="0"/>
              <a:t>514</a:t>
            </a:r>
            <a:r>
              <a:rPr lang="en-US" altLang="cs-CZ" sz="1600" kern="0" dirty="0" smtClean="0"/>
              <a:t> </a:t>
            </a:r>
            <a:r>
              <a:rPr lang="en-US" altLang="cs-CZ" sz="1600" kern="0" dirty="0" err="1"/>
              <a:t>mld</a:t>
            </a:r>
            <a:r>
              <a:rPr lang="en-US" altLang="cs-CZ" sz="1600" kern="0" dirty="0"/>
              <a:t>.</a:t>
            </a:r>
            <a:endParaRPr lang="cs-CZ" altLang="cs-CZ" sz="1600" kern="0" dirty="0"/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/>
              <a:t>Min. jednorázová investice: 	CZK 300,--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/>
              <a:t>Min. pravidelná investice: 	CZK 300</a:t>
            </a:r>
            <a:r>
              <a:rPr lang="cs-CZ" altLang="cs-CZ" sz="1600" kern="0" dirty="0" smtClean="0"/>
              <a:t>,--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Typ fondu:	otevřený, podílový, </a:t>
            </a:r>
          </a:p>
          <a:p>
            <a:pPr marL="0" indent="0">
              <a:spcBef>
                <a:spcPct val="0"/>
              </a:spcBef>
              <a:buNone/>
              <a:tabLst>
                <a:tab pos="3590925" algn="l"/>
              </a:tabLst>
            </a:pPr>
            <a:r>
              <a:rPr lang="cs-CZ" altLang="cs-CZ" sz="1600" kern="0" dirty="0"/>
              <a:t>	</a:t>
            </a:r>
            <a:r>
              <a:rPr lang="cs-CZ" altLang="cs-CZ" sz="1600" kern="0" dirty="0" smtClean="0"/>
              <a:t>non-UCITS</a:t>
            </a:r>
            <a:endParaRPr lang="cs-CZ" altLang="cs-CZ" sz="1600" kern="0" dirty="0"/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Prodejní sítě:	Česká spořitlena</a:t>
            </a:r>
          </a:p>
          <a:p>
            <a:pPr marL="0" indent="0">
              <a:spcBef>
                <a:spcPct val="0"/>
              </a:spcBef>
              <a:buNone/>
              <a:tabLst>
                <a:tab pos="3590925" algn="l"/>
              </a:tabLst>
            </a:pPr>
            <a:r>
              <a:rPr lang="cs-CZ" altLang="cs-CZ" sz="1600" kern="0" dirty="0"/>
              <a:t>	</a:t>
            </a:r>
            <a:r>
              <a:rPr lang="cs-CZ" altLang="cs-CZ" sz="1600" kern="0" dirty="0" smtClean="0"/>
              <a:t>Autorizované externí sítě</a:t>
            </a:r>
          </a:p>
          <a:p>
            <a:pPr marL="0" indent="0">
              <a:spcBef>
                <a:spcPct val="0"/>
              </a:spcBef>
              <a:buNone/>
              <a:tabLst>
                <a:tab pos="3590925" algn="l"/>
              </a:tabLst>
            </a:pPr>
            <a:r>
              <a:rPr lang="cs-CZ" altLang="cs-CZ" sz="1600" kern="0" dirty="0" smtClean="0">
                <a:solidFill>
                  <a:srgbClr val="005188"/>
                </a:solidFill>
              </a:rPr>
              <a:t>Poplatky fondu: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Vstupní poplatek:	1,5%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Výstupní poplatek:	0%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Výkonnostní poplatek:	0%</a:t>
            </a:r>
          </a:p>
          <a:p>
            <a:pPr>
              <a:spcBef>
                <a:spcPct val="0"/>
              </a:spcBef>
              <a:tabLst>
                <a:tab pos="3590925" algn="l"/>
              </a:tabLst>
            </a:pPr>
            <a:r>
              <a:rPr lang="cs-CZ" altLang="cs-CZ" sz="1600" kern="0" dirty="0" smtClean="0"/>
              <a:t>Obhospodařovatelský poplatek*:</a:t>
            </a:r>
            <a:r>
              <a:rPr lang="cs-CZ" altLang="cs-CZ" sz="1600" kern="0" dirty="0"/>
              <a:t>	1,75</a:t>
            </a:r>
            <a:r>
              <a:rPr lang="cs-CZ" altLang="cs-CZ" sz="1600" kern="0" dirty="0" smtClean="0"/>
              <a:t>%</a:t>
            </a:r>
            <a:endParaRPr lang="cs-CZ" altLang="cs-CZ" sz="1600" kern="0" dirty="0"/>
          </a:p>
          <a:p>
            <a:pPr marL="0" indent="0">
              <a:spcBef>
                <a:spcPts val="600"/>
              </a:spcBef>
              <a:buNone/>
              <a:tabLst>
                <a:tab pos="3319463" algn="l"/>
              </a:tabLst>
            </a:pPr>
            <a:r>
              <a:rPr lang="cs-CZ" altLang="cs-CZ" sz="1600" kern="0" dirty="0" smtClean="0"/>
              <a:t>* </a:t>
            </a:r>
            <a:r>
              <a:rPr lang="cs-CZ" altLang="cs-CZ" sz="1200" kern="0" dirty="0" smtClean="0">
                <a:latin typeface="Arial Narrow" panose="020B0606020202030204" pitchFamily="34" charset="0"/>
              </a:rPr>
              <a:t>Obhospodařovatelský poplatek není účtován přímo investorovi ale je hrazen z majetku fondu</a:t>
            </a:r>
            <a:endParaRPr lang="cs-CZ" altLang="cs-CZ" sz="1200" kern="0" dirty="0">
              <a:latin typeface="Arial Narrow" panose="020B0606020202030204" pitchFamily="34" charset="0"/>
            </a:endParaRPr>
          </a:p>
          <a:p>
            <a:pPr>
              <a:spcBef>
                <a:spcPct val="0"/>
              </a:spcBef>
              <a:tabLst>
                <a:tab pos="3319463" algn="l"/>
              </a:tabLst>
            </a:pPr>
            <a:endParaRPr lang="cs-CZ" altLang="cs-CZ" sz="1600" kern="0" dirty="0" smtClean="0"/>
          </a:p>
          <a:p>
            <a:pPr eaLnBrk="1" hangingPunct="1">
              <a:spcBef>
                <a:spcPct val="0"/>
              </a:spcBef>
              <a:tabLst>
                <a:tab pos="3643037" algn="l"/>
                <a:tab pos="4638059" algn="l"/>
              </a:tabLst>
            </a:pPr>
            <a:endParaRPr lang="cs-CZ" altLang="cs-CZ" sz="1600" kern="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tabLst>
                <a:tab pos="3643037" algn="l"/>
                <a:tab pos="4638059" algn="l"/>
              </a:tabLst>
            </a:pPr>
            <a:endParaRPr lang="cs-CZ" altLang="cs-CZ" sz="1600" kern="0" dirty="0" smtClean="0"/>
          </a:p>
          <a:p>
            <a:pPr eaLnBrk="1" hangingPunct="1">
              <a:spcBef>
                <a:spcPct val="0"/>
              </a:spcBef>
              <a:tabLst>
                <a:tab pos="3643037" algn="l"/>
                <a:tab pos="4638059" algn="l"/>
              </a:tabLst>
            </a:pPr>
            <a:endParaRPr lang="cs-CZ" altLang="cs-CZ" sz="1600" kern="0" dirty="0" smtClean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tabLst>
                <a:tab pos="3643037" algn="l"/>
                <a:tab pos="4638059" algn="l"/>
              </a:tabLst>
            </a:pPr>
            <a:r>
              <a:rPr lang="cs-CZ" altLang="cs-CZ" sz="1600" kern="0" dirty="0" smtClean="0"/>
              <a:t>	</a:t>
            </a:r>
            <a:endParaRPr lang="cs-CZ" altLang="cs-CZ" sz="160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1863" y="1808743"/>
            <a:ext cx="514952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5426"/>
          <a:stretch/>
        </p:blipFill>
        <p:spPr>
          <a:xfrm>
            <a:off x="2809103" y="1355124"/>
            <a:ext cx="2212131" cy="1728000"/>
          </a:xfrm>
          <a:prstGeom prst="rect">
            <a:avLst/>
          </a:prstGeom>
        </p:spPr>
      </p:pic>
      <p:pic>
        <p:nvPicPr>
          <p:cNvPr id="5131" name="Picture 12" descr="AP 20x25"/>
          <p:cNvPicPr>
            <a:picLocks noChangeAspect="1" noChangeArrowheads="1"/>
          </p:cNvPicPr>
          <p:nvPr/>
        </p:nvPicPr>
        <p:blipFill>
          <a:blip r:embed="rId3" cstate="print"/>
          <a:srcRect l="4813"/>
          <a:stretch>
            <a:fillRect/>
          </a:stretch>
        </p:blipFill>
        <p:spPr bwMode="auto">
          <a:xfrm>
            <a:off x="7445544" y="3858670"/>
            <a:ext cx="208502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L:\REICO IS\07 Sales\Trianon images CG\working images\Qubix\Qubix 01.jpg"/>
          <p:cNvPicPr>
            <a:picLocks noChangeAspect="1" noChangeArrowheads="1"/>
          </p:cNvPicPr>
          <p:nvPr/>
        </p:nvPicPr>
        <p:blipFill>
          <a:blip r:embed="rId4" cstate="print"/>
          <a:srcRect l="8176" r="3093"/>
          <a:stretch>
            <a:fillRect/>
          </a:stretch>
        </p:blipFill>
        <p:spPr bwMode="auto">
          <a:xfrm>
            <a:off x="5084568" y="1355124"/>
            <a:ext cx="2287104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3188" y="1351004"/>
            <a:ext cx="2182752" cy="172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4" name="Picture 35"/>
          <p:cNvPicPr>
            <a:picLocks noChangeAspect="1" noChangeArrowheads="1"/>
          </p:cNvPicPr>
          <p:nvPr/>
        </p:nvPicPr>
        <p:blipFill rotWithShape="1">
          <a:blip r:embed="rId6" cstate="print"/>
          <a:srcRect l="1230" t="5006"/>
          <a:stretch/>
        </p:blipFill>
        <p:spPr bwMode="auto">
          <a:xfrm>
            <a:off x="426411" y="1351004"/>
            <a:ext cx="2344813" cy="172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125" name="Picture 33"/>
          <p:cNvPicPr>
            <a:picLocks noChangeAspect="1" noChangeArrowheads="1"/>
          </p:cNvPicPr>
          <p:nvPr/>
        </p:nvPicPr>
        <p:blipFill>
          <a:blip r:embed="rId7" cstate="print"/>
          <a:srcRect l="2303"/>
          <a:stretch>
            <a:fillRect/>
          </a:stretch>
        </p:blipFill>
        <p:spPr bwMode="auto">
          <a:xfrm>
            <a:off x="7426118" y="1355125"/>
            <a:ext cx="2232624" cy="172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1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83676"/>
                </a:solidFill>
              </a:rPr>
              <a:t>Portfolio budov ČSNF (k 1/201</a:t>
            </a:r>
            <a:r>
              <a:rPr lang="cs-CZ" altLang="cs-CZ" dirty="0">
                <a:solidFill>
                  <a:srgbClr val="083676"/>
                </a:solidFill>
              </a:rPr>
              <a:t>6</a:t>
            </a:r>
            <a:r>
              <a:rPr lang="cs-CZ" altLang="cs-CZ" dirty="0" smtClean="0">
                <a:solidFill>
                  <a:srgbClr val="083676"/>
                </a:solidFill>
              </a:rPr>
              <a:t>)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7665641" y="3129996"/>
            <a:ext cx="1695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b="1" dirty="0">
                <a:solidFill>
                  <a:srgbClr val="000000"/>
                </a:solidFill>
                <a:cs typeface="Arial" charset="0"/>
              </a:rPr>
              <a:t>Praha, Melantrich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 dirty="0">
                <a:solidFill>
                  <a:srgbClr val="000000"/>
                </a:solidFill>
                <a:cs typeface="Arial" charset="0"/>
              </a:rPr>
              <a:t>multifunkční budova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pronajímatel.pl.: 10.166m2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11/2010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50311" y="2791601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 dirty="0">
                <a:solidFill>
                  <a:srgbClr val="FFFFFF"/>
                </a:solidFill>
                <a:cs typeface="Arial" charset="0"/>
              </a:rPr>
              <a:t>2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1629240" y="2793638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>
                <a:solidFill>
                  <a:srgbClr val="FFFFFF"/>
                </a:solidFill>
                <a:cs typeface="Arial" charset="0"/>
              </a:rPr>
              <a:t>5</a:t>
            </a: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9978088" y="3119525"/>
            <a:ext cx="1676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b="1" dirty="0">
                <a:solidFill>
                  <a:srgbClr val="000000"/>
                </a:solidFill>
                <a:cs typeface="Arial" charset="0"/>
              </a:rPr>
              <a:t>Brno, Platinium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 dirty="0">
                <a:solidFill>
                  <a:srgbClr val="000000"/>
                </a:solidFill>
                <a:cs typeface="Arial" charset="0"/>
              </a:rPr>
              <a:t>administrativní budova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pronajímatel.pl: 8.674 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8/2007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2" name="Rectangle 13"/>
          <p:cNvSpPr>
            <a:spLocks noChangeArrowheads="1"/>
          </p:cNvSpPr>
          <p:nvPr/>
        </p:nvSpPr>
        <p:spPr bwMode="auto">
          <a:xfrm>
            <a:off x="7654881" y="5644653"/>
            <a:ext cx="165735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b="1">
                <a:solidFill>
                  <a:srgbClr val="000000"/>
                </a:solidFill>
                <a:cs typeface="Arial" charset="0"/>
              </a:rPr>
              <a:t>Praha, Táborská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>
                <a:solidFill>
                  <a:srgbClr val="000000"/>
                </a:solidFill>
                <a:cs typeface="Arial" charset="0"/>
              </a:rPr>
              <a:t>administrativní budova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>
                <a:solidFill>
                  <a:srgbClr val="000000"/>
                </a:solidFill>
                <a:cs typeface="Arial" charset="0"/>
              </a:rPr>
              <a:t>pronajímatel.pl.: 6.900 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>
                <a:solidFill>
                  <a:srgbClr val="0D0D0D"/>
                </a:solidFill>
                <a:cs typeface="Arial" charset="0"/>
              </a:rPr>
              <a:t>v portfoliu od: 12/2007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133" name="Picture 14" descr="Ruzyne 20x25-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6290" y="3871913"/>
            <a:ext cx="2220553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89" descr="mokran 20x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4034" y="3871913"/>
            <a:ext cx="2232623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Rectangle 16"/>
          <p:cNvSpPr>
            <a:spLocks noChangeArrowheads="1"/>
          </p:cNvSpPr>
          <p:nvPr/>
        </p:nvSpPr>
        <p:spPr bwMode="auto">
          <a:xfrm>
            <a:off x="5348615" y="5638032"/>
            <a:ext cx="1704975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spcBef>
                <a:spcPct val="30000"/>
              </a:spcBef>
              <a:buClr>
                <a:srgbClr val="003366"/>
              </a:buClr>
            </a:pPr>
            <a:r>
              <a:rPr lang="cs-CZ" altLang="cs-CZ" sz="1100" b="1" dirty="0">
                <a:solidFill>
                  <a:srgbClr val="000000"/>
                </a:solidFill>
                <a:cs typeface="Arial" charset="0"/>
              </a:rPr>
              <a:t>Bratislava, Trnávka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 dirty="0">
                <a:solidFill>
                  <a:srgbClr val="000000"/>
                </a:solidFill>
                <a:cs typeface="Arial" charset="0"/>
              </a:rPr>
              <a:t>administrativní budova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pronajímatel.pl.: 4.797 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6/2008</a:t>
            </a: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6" name="Rectangle 17"/>
          <p:cNvSpPr>
            <a:spLocks noChangeArrowheads="1"/>
          </p:cNvSpPr>
          <p:nvPr/>
        </p:nvSpPr>
        <p:spPr bwMode="auto">
          <a:xfrm>
            <a:off x="3075115" y="5624645"/>
            <a:ext cx="1657350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/>
            <a:r>
              <a:rPr lang="cs-CZ" altLang="cs-CZ" sz="1100" b="1" dirty="0">
                <a:solidFill>
                  <a:srgbClr val="000000"/>
                </a:solidFill>
                <a:cs typeface="Arial" charset="0"/>
              </a:rPr>
              <a:t>Praha, </a:t>
            </a:r>
            <a:r>
              <a:rPr lang="en-US" altLang="cs-CZ" sz="1100" b="1" dirty="0">
                <a:solidFill>
                  <a:srgbClr val="000000"/>
                </a:solidFill>
                <a:cs typeface="Arial" charset="0"/>
              </a:rPr>
              <a:t>Barbican</a:t>
            </a:r>
          </a:p>
          <a:p>
            <a:pPr marL="363538" indent="-363538" defTabSz="7986713" eaLnBrk="0" hangingPunct="0"/>
            <a:r>
              <a:rPr lang="cs-CZ" altLang="cs-CZ" sz="1100" u="sng" dirty="0">
                <a:solidFill>
                  <a:srgbClr val="000000"/>
                </a:solidFill>
                <a:cs typeface="Arial" charset="0"/>
              </a:rPr>
              <a:t>logistický park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pronajímatel.pl: 10.800m2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12/2007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37" name="Text Box 20"/>
          <p:cNvSpPr txBox="1">
            <a:spLocks noChangeArrowheads="1"/>
          </p:cNvSpPr>
          <p:nvPr/>
        </p:nvSpPr>
        <p:spPr bwMode="auto">
          <a:xfrm>
            <a:off x="4754163" y="5304723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>
                <a:solidFill>
                  <a:srgbClr val="FFFFFF"/>
                </a:solidFill>
                <a:cs typeface="Arial" charset="0"/>
              </a:rPr>
              <a:t>7</a:t>
            </a:r>
          </a:p>
        </p:txBody>
      </p:sp>
      <p:sp>
        <p:nvSpPr>
          <p:cNvPr id="5138" name="Text Box 21"/>
          <p:cNvSpPr txBox="1">
            <a:spLocks noChangeArrowheads="1"/>
          </p:cNvSpPr>
          <p:nvPr/>
        </p:nvSpPr>
        <p:spPr bwMode="auto">
          <a:xfrm>
            <a:off x="7041069" y="5304723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>
                <a:solidFill>
                  <a:srgbClr val="FFFFFF"/>
                </a:solidFill>
                <a:cs typeface="Arial" charset="0"/>
              </a:rPr>
              <a:t>8</a:t>
            </a:r>
          </a:p>
        </p:txBody>
      </p:sp>
      <p:sp>
        <p:nvSpPr>
          <p:cNvPr id="5139" name="Text Box 23"/>
          <p:cNvSpPr txBox="1">
            <a:spLocks noChangeArrowheads="1"/>
          </p:cNvSpPr>
          <p:nvPr/>
        </p:nvSpPr>
        <p:spPr bwMode="auto">
          <a:xfrm>
            <a:off x="7098735" y="2799838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 dirty="0">
                <a:solidFill>
                  <a:srgbClr val="FFFFFF"/>
                </a:solidFill>
                <a:cs typeface="Arial" charset="0"/>
              </a:rPr>
              <a:t>3</a:t>
            </a:r>
          </a:p>
        </p:txBody>
      </p:sp>
      <p:sp>
        <p:nvSpPr>
          <p:cNvPr id="5140" name="Text Box 24"/>
          <p:cNvSpPr txBox="1">
            <a:spLocks noChangeArrowheads="1"/>
          </p:cNvSpPr>
          <p:nvPr/>
        </p:nvSpPr>
        <p:spPr bwMode="auto">
          <a:xfrm>
            <a:off x="9376969" y="2792651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 dirty="0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pic>
        <p:nvPicPr>
          <p:cNvPr id="5141" name="Picture 291" descr="4D 20x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3597" y="3871913"/>
            <a:ext cx="2310763" cy="17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Rectangle 18"/>
          <p:cNvSpPr>
            <a:spLocks noChangeArrowheads="1"/>
          </p:cNvSpPr>
          <p:nvPr/>
        </p:nvSpPr>
        <p:spPr bwMode="auto">
          <a:xfrm>
            <a:off x="683350" y="5642109"/>
            <a:ext cx="1730375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spcBef>
                <a:spcPct val="30000"/>
              </a:spcBef>
              <a:buClr>
                <a:srgbClr val="003366"/>
              </a:buClr>
            </a:pPr>
            <a:r>
              <a:rPr lang="cs-CZ" altLang="cs-CZ" sz="1100" b="1" dirty="0">
                <a:solidFill>
                  <a:srgbClr val="000000"/>
                </a:solidFill>
                <a:cs typeface="Arial" charset="0"/>
              </a:rPr>
              <a:t>Budějovice, 4 Dvory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 dirty="0">
                <a:solidFill>
                  <a:srgbClr val="000000"/>
                </a:solidFill>
                <a:cs typeface="Arial" charset="0"/>
              </a:rPr>
              <a:t>obchodní centrum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pronajímatel.pl.: 11.040m2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12/2007</a:t>
            </a: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143" name="Text Box 19"/>
          <p:cNvSpPr txBox="1">
            <a:spLocks noChangeArrowheads="1"/>
          </p:cNvSpPr>
          <p:nvPr/>
        </p:nvSpPr>
        <p:spPr bwMode="auto">
          <a:xfrm>
            <a:off x="2458280" y="5304723"/>
            <a:ext cx="269875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 dirty="0">
                <a:solidFill>
                  <a:srgbClr val="FFFFFF"/>
                </a:solidFill>
                <a:cs typeface="Arial" charset="0"/>
              </a:rPr>
              <a:t>6</a:t>
            </a:r>
          </a:p>
        </p:txBody>
      </p:sp>
      <p:sp>
        <p:nvSpPr>
          <p:cNvPr id="5144" name="Rectangle 16"/>
          <p:cNvSpPr>
            <a:spLocks noChangeArrowheads="1"/>
          </p:cNvSpPr>
          <p:nvPr/>
        </p:nvSpPr>
        <p:spPr bwMode="auto">
          <a:xfrm>
            <a:off x="664348" y="3141109"/>
            <a:ext cx="17049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b="1">
                <a:solidFill>
                  <a:srgbClr val="000000"/>
                </a:solidFill>
                <a:cs typeface="Arial" charset="0"/>
              </a:rPr>
              <a:t>Praha, Trianon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>
                <a:solidFill>
                  <a:srgbClr val="000000"/>
                </a:solidFill>
                <a:cs typeface="Arial" charset="0"/>
              </a:rPr>
              <a:t>multifunkční budova 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>
                <a:solidFill>
                  <a:srgbClr val="000000"/>
                </a:solidFill>
                <a:cs typeface="Arial" charset="0"/>
              </a:rPr>
              <a:t>pronajímatel.pl.: </a:t>
            </a:r>
            <a:r>
              <a:rPr lang="cs-CZ" altLang="cs-CZ" sz="1100">
                <a:solidFill>
                  <a:srgbClr val="0D0D0D"/>
                </a:solidFill>
                <a:cs typeface="Arial" charset="0"/>
              </a:rPr>
              <a:t>20.605m2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>
                <a:solidFill>
                  <a:srgbClr val="0D0D0D"/>
                </a:solidFill>
                <a:cs typeface="Arial" charset="0"/>
              </a:rPr>
              <a:t>v portfoliu od: 3/2013</a:t>
            </a:r>
          </a:p>
        </p:txBody>
      </p:sp>
      <p:sp>
        <p:nvSpPr>
          <p:cNvPr id="5145" name="Rectangle 36"/>
          <p:cNvSpPr>
            <a:spLocks noChangeArrowheads="1"/>
          </p:cNvSpPr>
          <p:nvPr/>
        </p:nvSpPr>
        <p:spPr bwMode="auto">
          <a:xfrm>
            <a:off x="4641584" y="3624264"/>
            <a:ext cx="6985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4290" tIns="34290" rIns="34290" bIns="34290" anchor="ctr">
            <a:spAutoFit/>
          </a:bodyPr>
          <a:lstStyle/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146" name="Rectangle 16"/>
          <p:cNvSpPr>
            <a:spLocks noChangeArrowheads="1"/>
          </p:cNvSpPr>
          <p:nvPr/>
        </p:nvSpPr>
        <p:spPr bwMode="auto">
          <a:xfrm>
            <a:off x="5346294" y="3128409"/>
            <a:ext cx="17049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b="1" dirty="0">
                <a:solidFill>
                  <a:srgbClr val="000000"/>
                </a:solidFill>
                <a:cs typeface="Arial" charset="0"/>
              </a:rPr>
              <a:t>Praha, </a:t>
            </a:r>
            <a:r>
              <a:rPr lang="cs-CZ" altLang="cs-CZ" sz="1100" b="1" dirty="0" smtClean="0">
                <a:solidFill>
                  <a:srgbClr val="000000"/>
                </a:solidFill>
                <a:cs typeface="Arial" charset="0"/>
              </a:rPr>
              <a:t>Qubix</a:t>
            </a:r>
            <a:endParaRPr lang="cs-CZ" altLang="cs-CZ" sz="1100" b="1" dirty="0">
              <a:solidFill>
                <a:srgbClr val="000000"/>
              </a:solidFill>
              <a:cs typeface="Arial" charset="0"/>
            </a:endParaRP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 dirty="0">
                <a:solidFill>
                  <a:srgbClr val="000000"/>
                </a:solidFill>
                <a:cs typeface="Arial" charset="0"/>
              </a:rPr>
              <a:t>multifunkční budova 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pronajímatel.pl.: </a:t>
            </a: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13.876m2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3/2014</a:t>
            </a:r>
          </a:p>
        </p:txBody>
      </p:sp>
      <p:sp>
        <p:nvSpPr>
          <p:cNvPr id="5147" name="Text Box 21"/>
          <p:cNvSpPr txBox="1">
            <a:spLocks noChangeArrowheads="1"/>
          </p:cNvSpPr>
          <p:nvPr/>
        </p:nvSpPr>
        <p:spPr bwMode="auto">
          <a:xfrm>
            <a:off x="2490296" y="2792652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 dirty="0">
                <a:solidFill>
                  <a:srgbClr val="FFFFFF"/>
                </a:solidFill>
                <a:cs typeface="Arial" charset="0"/>
              </a:rPr>
              <a:t>1</a:t>
            </a: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2781056" y="3139295"/>
            <a:ext cx="2141837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3538" indent="-363538" defTabSz="7986713" eaLnBrk="0" hangingPunct="0">
              <a:lnSpc>
                <a:spcPct val="90000"/>
              </a:lnSpc>
              <a:spcBef>
                <a:spcPct val="30000"/>
              </a:spcBef>
              <a:buClr>
                <a:srgbClr val="003366"/>
              </a:buClr>
            </a:pPr>
            <a:r>
              <a:rPr lang="cs-CZ" altLang="cs-CZ" sz="1100" b="1" dirty="0" smtClean="0">
                <a:solidFill>
                  <a:srgbClr val="000000"/>
                </a:solidFill>
                <a:cs typeface="Arial" charset="0"/>
              </a:rPr>
              <a:t>Bratislava, Forum BC I</a:t>
            </a:r>
            <a:endParaRPr lang="cs-CZ" altLang="cs-CZ" sz="1100" b="1" dirty="0">
              <a:solidFill>
                <a:srgbClr val="000000"/>
              </a:solidFill>
              <a:cs typeface="Arial" charset="0"/>
            </a:endParaRP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u="sng" dirty="0" smtClean="0">
                <a:solidFill>
                  <a:srgbClr val="000000"/>
                </a:solidFill>
                <a:cs typeface="Arial" charset="0"/>
              </a:rPr>
              <a:t>multifunkční budova</a:t>
            </a:r>
            <a:endParaRPr lang="cs-CZ" altLang="cs-CZ" sz="1100" u="sng" dirty="0">
              <a:solidFill>
                <a:srgbClr val="000000"/>
              </a:solidFill>
              <a:cs typeface="Arial" charset="0"/>
            </a:endParaRP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pronajímatel.pl.: </a:t>
            </a:r>
            <a:r>
              <a:rPr lang="cs-CZ" altLang="cs-CZ" sz="1100" dirty="0" smtClean="0">
                <a:solidFill>
                  <a:srgbClr val="000000"/>
                </a:solidFill>
                <a:cs typeface="Arial" charset="0"/>
              </a:rPr>
              <a:t>18 538 </a:t>
            </a:r>
            <a:r>
              <a:rPr lang="cs-CZ" altLang="cs-CZ" sz="1100" dirty="0">
                <a:solidFill>
                  <a:srgbClr val="000000"/>
                </a:solidFill>
                <a:cs typeface="Arial" charset="0"/>
              </a:rPr>
              <a:t>m2</a:t>
            </a: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r>
              <a:rPr lang="cs-CZ" altLang="cs-CZ" sz="1100" dirty="0">
                <a:solidFill>
                  <a:srgbClr val="0D0D0D"/>
                </a:solidFill>
                <a:cs typeface="Arial" charset="0"/>
              </a:rPr>
              <a:t>v portfoliu od: </a:t>
            </a:r>
            <a:r>
              <a:rPr lang="cs-CZ" altLang="cs-CZ" sz="1100" dirty="0" smtClean="0">
                <a:solidFill>
                  <a:srgbClr val="0D0D0D"/>
                </a:solidFill>
                <a:cs typeface="Arial" charset="0"/>
              </a:rPr>
              <a:t>12/2015</a:t>
            </a: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  <a:p>
            <a:pPr marL="363538" indent="-363538" defTabSz="7986713" eaLnBrk="0" hangingPunct="0">
              <a:lnSpc>
                <a:spcPct val="90000"/>
              </a:lnSpc>
              <a:buClr>
                <a:srgbClr val="003366"/>
              </a:buClr>
            </a:pPr>
            <a:endParaRPr lang="cs-CZ" altLang="cs-CZ" sz="11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9251341" y="5301977"/>
            <a:ext cx="266700" cy="284693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altLang="cs-CZ" sz="1400" b="1" dirty="0" smtClean="0">
                <a:solidFill>
                  <a:srgbClr val="FFFFFF"/>
                </a:solidFill>
                <a:cs typeface="Arial" charset="0"/>
              </a:rPr>
              <a:t>9</a:t>
            </a:r>
            <a:endParaRPr lang="cs-CZ" altLang="cs-CZ" sz="14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0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investování do ČS nemovitostního fondu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34" y="1678286"/>
            <a:ext cx="9032534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upozornění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cs-CZ" dirty="0"/>
              <a:t>Tento materiál slouží pouze pro poskytnutí doplňujících informací o ČS nemovitostním fondu obhospodařovaném REICO </a:t>
            </a:r>
            <a:r>
              <a:rPr lang="cs-CZ" dirty="0" smtClean="0"/>
              <a:t>IS ČS</a:t>
            </a:r>
            <a:r>
              <a:rPr lang="cs-CZ" dirty="0"/>
              <a:t>. </a:t>
            </a:r>
          </a:p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cs-CZ" dirty="0"/>
              <a:t>Základní informací o ČS nemovitostním fondu obhospodařovaném REICO </a:t>
            </a:r>
            <a:r>
              <a:rPr lang="cs-CZ" dirty="0" smtClean="0"/>
              <a:t>IS ČS </a:t>
            </a:r>
            <a:r>
              <a:rPr lang="cs-CZ" dirty="0"/>
              <a:t>je statut a klíčové informace. Aktuální verze statutů a klíčových informací obsahující i investiční strategii fondu jsou k dispozici na internetových stránkách www.reico.cz. </a:t>
            </a:r>
          </a:p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cs-CZ" dirty="0"/>
              <a:t>Analýzy a závěry v tomto materiálu publikované jsou obecného charakteru a neberou v úvahu osobní potřeby jednotlivých investorů co se týče příjmů, finanční situace či sklonu k riziku. V žádném případě se nejedná o investiční doporučení. </a:t>
            </a:r>
          </a:p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cs-CZ" dirty="0"/>
              <a:t>Pokud se v informačním materiálu hovoří o jakémkoli výnosu, je vždy třeba vycházet ze zásady, že minulé výnosy nejsou zárukou výnosů budoucích, že jakákoli investice v sobě zahrnuje riziko kolísání hodnoty a změny směnných kurzů a že návratnost původně investovaných prostředků ani výše případného zisku není v žádném případě zaručena. </a:t>
            </a:r>
          </a:p>
          <a:p>
            <a:pPr algn="just">
              <a:lnSpc>
                <a:spcPct val="90000"/>
              </a:lnSpc>
              <a:spcBef>
                <a:spcPct val="70000"/>
              </a:spcBef>
            </a:pPr>
            <a:r>
              <a:rPr lang="cs-CZ" dirty="0"/>
              <a:t>REICO </a:t>
            </a:r>
            <a:r>
              <a:rPr lang="cs-CZ" dirty="0" smtClean="0"/>
              <a:t>IS ČS </a:t>
            </a:r>
            <a:r>
              <a:rPr lang="cs-CZ" dirty="0"/>
              <a:t>podléhá dohledu České národní banky.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457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3428847"/>
            <a:ext cx="8280400" cy="493713"/>
          </a:xfr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b="0" dirty="0"/>
              <a:t>Děkuji za Vaši pozornost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919288" y="4101947"/>
            <a:ext cx="8280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003366"/>
                </a:solidFill>
              </a:rPr>
              <a:t>nemofond</a:t>
            </a:r>
            <a:r>
              <a:rPr lang="en-US" b="1" dirty="0">
                <a:solidFill>
                  <a:srgbClr val="003366"/>
                </a:solidFill>
              </a:rPr>
              <a:t>@</a:t>
            </a:r>
            <a:r>
              <a:rPr lang="en-US" b="1" dirty="0" err="1">
                <a:solidFill>
                  <a:srgbClr val="003366"/>
                </a:solidFill>
              </a:rPr>
              <a:t>reicofunds.cz</a:t>
            </a:r>
            <a:r>
              <a:rPr lang="cs-CZ" b="1" dirty="0">
                <a:solidFill>
                  <a:srgbClr val="003366"/>
                </a:solidFill>
              </a:rPr>
              <a:t/>
            </a:r>
            <a:br>
              <a:rPr lang="cs-CZ" b="1" dirty="0">
                <a:solidFill>
                  <a:srgbClr val="003366"/>
                </a:solidFill>
              </a:rPr>
            </a:br>
            <a:r>
              <a:rPr lang="cs-CZ" b="1" dirty="0">
                <a:solidFill>
                  <a:srgbClr val="003366"/>
                </a:solidFill>
              </a:rPr>
              <a:t>www.</a:t>
            </a:r>
            <a:r>
              <a:rPr lang="cs-CZ" b="1" dirty="0" err="1">
                <a:solidFill>
                  <a:srgbClr val="003366"/>
                </a:solidFill>
              </a:rPr>
              <a:t>reico.cz</a:t>
            </a:r>
            <a:endParaRPr lang="cs-CZ" b="1" dirty="0"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5663" y="1388247"/>
            <a:ext cx="2838450" cy="1717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133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0" dirty="0" smtClean="0"/>
              <a:t/>
            </a:r>
            <a:br>
              <a:rPr lang="cs-CZ" altLang="en-US" b="0" dirty="0" smtClean="0"/>
            </a:br>
            <a:r>
              <a:rPr lang="cs-CZ" altLang="en-US" dirty="0" smtClean="0"/>
              <a:t>Předpokládaný vývoj výnosové míry v ČR</a:t>
            </a:r>
            <a:endParaRPr lang="cs-CZ" altLang="en-US" b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276" y="1878178"/>
            <a:ext cx="8378184" cy="3600000"/>
          </a:xfrm>
          <a:prstGeom prst="rect">
            <a:avLst/>
          </a:prstGeom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8558312" y="2122906"/>
            <a:ext cx="1433318" cy="192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800" i="1" dirty="0">
                <a:solidFill>
                  <a:schemeClr val="tx1"/>
                </a:solidFill>
                <a:latin typeface="Impact" pitchFamily="34" charset="0"/>
              </a:rPr>
              <a:t>Zdroj</a:t>
            </a:r>
            <a:r>
              <a:rPr lang="en-US" sz="800" i="1" dirty="0">
                <a:solidFill>
                  <a:schemeClr val="tx1"/>
                </a:solidFill>
                <a:latin typeface="Impact" pitchFamily="34" charset="0"/>
              </a:rPr>
              <a:t>: </a:t>
            </a:r>
            <a:r>
              <a:rPr lang="cs-CZ" sz="800" i="1" dirty="0" smtClean="0">
                <a:solidFill>
                  <a:schemeClr val="tx1"/>
                </a:solidFill>
                <a:latin typeface="Impact" pitchFamily="34" charset="0"/>
              </a:rPr>
              <a:t>CBRE (11/2015)</a:t>
            </a:r>
            <a:endParaRPr lang="cs-CZ" sz="800" i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val 93"/>
          <p:cNvSpPr/>
          <p:nvPr/>
        </p:nvSpPr>
        <p:spPr bwMode="auto">
          <a:xfrm>
            <a:off x="4464842" y="3866912"/>
            <a:ext cx="874800" cy="86400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0" dirty="0" smtClean="0"/>
              <a:t/>
            </a:r>
            <a:br>
              <a:rPr lang="cs-CZ" altLang="en-US" b="0" dirty="0" smtClean="0"/>
            </a:br>
            <a:r>
              <a:rPr lang="cs-CZ" altLang="en-US" dirty="0" smtClean="0"/>
              <a:t>Výnosová míra prime nemovitostí (kanceláře)</a:t>
            </a:r>
            <a:br>
              <a:rPr lang="cs-CZ" altLang="en-US" dirty="0" smtClean="0"/>
            </a:br>
            <a:r>
              <a:rPr lang="cs-CZ" altLang="en-US" sz="2800" b="0" dirty="0" smtClean="0"/>
              <a:t>na hlavních realitních trzích EU/EFTA</a:t>
            </a:r>
            <a:endParaRPr lang="cs-CZ" altLang="en-US" b="0" dirty="0" smtClean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062387" y="6107732"/>
            <a:ext cx="1433318" cy="192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800" i="1" dirty="0">
                <a:solidFill>
                  <a:schemeClr val="tx1"/>
                </a:solidFill>
                <a:latin typeface="Impact" pitchFamily="34" charset="0"/>
              </a:rPr>
              <a:t>Zdroj</a:t>
            </a:r>
            <a:r>
              <a:rPr lang="en-US" sz="800" i="1" dirty="0">
                <a:solidFill>
                  <a:schemeClr val="tx1"/>
                </a:solidFill>
                <a:latin typeface="Impact" pitchFamily="34" charset="0"/>
              </a:rPr>
              <a:t>: </a:t>
            </a:r>
            <a:r>
              <a:rPr lang="cs-CZ" sz="800" i="1" dirty="0" smtClean="0">
                <a:solidFill>
                  <a:schemeClr val="tx1"/>
                </a:solidFill>
                <a:latin typeface="Impact" pitchFamily="34" charset="0"/>
              </a:rPr>
              <a:t>CBRE (Q3/2015)</a:t>
            </a:r>
            <a:endParaRPr lang="cs-CZ" sz="800" i="1" dirty="0">
              <a:solidFill>
                <a:schemeClr val="tx1"/>
              </a:solidFill>
              <a:latin typeface="Impact" pitchFamily="34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1418298" y="2090256"/>
            <a:ext cx="540000" cy="540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999891" y="2054256"/>
            <a:ext cx="576000" cy="576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599672" y="2018256"/>
            <a:ext cx="612000" cy="612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6322111" y="1982256"/>
            <a:ext cx="648000" cy="648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8037920" y="1946256"/>
            <a:ext cx="684000" cy="684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9908539" y="1900925"/>
            <a:ext cx="720000" cy="720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310298" y="3958436"/>
            <a:ext cx="756000" cy="756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2905887" y="3922436"/>
            <a:ext cx="792000" cy="792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4491672" y="3886436"/>
            <a:ext cx="828000" cy="8280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221817" y="3850436"/>
            <a:ext cx="864000" cy="864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938535" y="3814436"/>
            <a:ext cx="900000" cy="900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9790105" y="3778436"/>
            <a:ext cx="936000" cy="936000"/>
          </a:xfrm>
          <a:prstGeom prst="ellipse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4290" tIns="34290" rIns="3429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062C5E"/>
              </a:solidFill>
              <a:effectLst/>
              <a:latin typeface="Arial" charset="0"/>
            </a:endParaRPr>
          </a:p>
        </p:txBody>
      </p:sp>
      <p:sp>
        <p:nvSpPr>
          <p:cNvPr id="83" name="Text Box 23"/>
          <p:cNvSpPr txBox="1">
            <a:spLocks noChangeArrowheads="1"/>
          </p:cNvSpPr>
          <p:nvPr/>
        </p:nvSpPr>
        <p:spPr bwMode="auto">
          <a:xfrm>
            <a:off x="950153" y="511153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Amsterdam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" name="Text Box 23"/>
          <p:cNvSpPr txBox="1">
            <a:spLocks noChangeArrowheads="1"/>
          </p:cNvSpPr>
          <p:nvPr/>
        </p:nvSpPr>
        <p:spPr bwMode="auto">
          <a:xfrm>
            <a:off x="2571232" y="511153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Brusel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Text Box 23"/>
          <p:cNvSpPr txBox="1">
            <a:spLocks noChangeArrowheads="1"/>
          </p:cNvSpPr>
          <p:nvPr/>
        </p:nvSpPr>
        <p:spPr bwMode="auto">
          <a:xfrm>
            <a:off x="4189013" y="511153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Praha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5937158" y="511153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Varšava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7" name="Text Box 23"/>
          <p:cNvSpPr txBox="1">
            <a:spLocks noChangeArrowheads="1"/>
          </p:cNvSpPr>
          <p:nvPr/>
        </p:nvSpPr>
        <p:spPr bwMode="auto">
          <a:xfrm>
            <a:off x="7685303" y="511153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Budapešť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auto">
          <a:xfrm>
            <a:off x="9541446" y="5111532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Atény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1680060" y="4714430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3292570" y="4714430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>
            <a:off x="4913189" y="4714430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/>
          <p:nvPr/>
        </p:nvCxnSpPr>
        <p:spPr bwMode="auto">
          <a:xfrm>
            <a:off x="6646998" y="4714430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/>
        </p:nvCxnSpPr>
        <p:spPr bwMode="auto">
          <a:xfrm>
            <a:off x="8379920" y="4714430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/>
          <p:nvPr/>
        </p:nvCxnSpPr>
        <p:spPr bwMode="auto">
          <a:xfrm>
            <a:off x="10268539" y="4714430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/>
          <p:cNvCxnSpPr/>
          <p:nvPr/>
        </p:nvCxnSpPr>
        <p:spPr bwMode="auto">
          <a:xfrm>
            <a:off x="1680060" y="2607076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/>
          <p:nvPr/>
        </p:nvCxnSpPr>
        <p:spPr bwMode="auto">
          <a:xfrm>
            <a:off x="3292570" y="2607076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913189" y="2607076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6646998" y="2607076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>
            <a:off x="8379920" y="2607076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>
            <a:off x="10268539" y="2607076"/>
            <a:ext cx="460" cy="396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7" name="Text Box 23"/>
          <p:cNvSpPr txBox="1">
            <a:spLocks noChangeArrowheads="1"/>
          </p:cNvSpPr>
          <p:nvPr/>
        </p:nvSpPr>
        <p:spPr bwMode="auto">
          <a:xfrm>
            <a:off x="960587" y="301606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Curych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8" name="Text Box 23"/>
          <p:cNvSpPr txBox="1">
            <a:spLocks noChangeArrowheads="1"/>
          </p:cNvSpPr>
          <p:nvPr/>
        </p:nvSpPr>
        <p:spPr bwMode="auto">
          <a:xfrm>
            <a:off x="2581666" y="301606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Paříž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9" name="Text Box 23"/>
          <p:cNvSpPr txBox="1">
            <a:spLocks noChangeArrowheads="1"/>
          </p:cNvSpPr>
          <p:nvPr/>
        </p:nvSpPr>
        <p:spPr bwMode="auto">
          <a:xfrm>
            <a:off x="4199447" y="3016063"/>
            <a:ext cx="1433318" cy="500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ts val="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Londýn</a:t>
            </a:r>
          </a:p>
          <a:p>
            <a:pPr defTabSz="912813">
              <a:spcBef>
                <a:spcPts val="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(West End)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Text Box 23"/>
          <p:cNvSpPr txBox="1">
            <a:spLocks noChangeArrowheads="1"/>
          </p:cNvSpPr>
          <p:nvPr/>
        </p:nvSpPr>
        <p:spPr bwMode="auto">
          <a:xfrm>
            <a:off x="5947592" y="301606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Berlín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1" name="Text Box 23"/>
          <p:cNvSpPr txBox="1">
            <a:spLocks noChangeArrowheads="1"/>
          </p:cNvSpPr>
          <p:nvPr/>
        </p:nvSpPr>
        <p:spPr bwMode="auto">
          <a:xfrm>
            <a:off x="7695737" y="3016063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Milán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Text Box 23"/>
          <p:cNvSpPr txBox="1">
            <a:spLocks noChangeArrowheads="1"/>
          </p:cNvSpPr>
          <p:nvPr/>
        </p:nvSpPr>
        <p:spPr bwMode="auto">
          <a:xfrm>
            <a:off x="9551880" y="3016062"/>
            <a:ext cx="1433318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dirty="0" smtClean="0">
                <a:solidFill>
                  <a:schemeClr val="tx1"/>
                </a:solidFill>
                <a:latin typeface="+mj-lt"/>
              </a:rPr>
              <a:t>Vídeň</a:t>
            </a:r>
            <a:endParaRPr lang="cs-CZ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3" name="Text Box 23"/>
          <p:cNvSpPr txBox="1">
            <a:spLocks noChangeArrowheads="1"/>
          </p:cNvSpPr>
          <p:nvPr/>
        </p:nvSpPr>
        <p:spPr bwMode="auto">
          <a:xfrm>
            <a:off x="1370954" y="2212006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3,20%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4" name="Text Box 23"/>
          <p:cNvSpPr txBox="1">
            <a:spLocks noChangeArrowheads="1"/>
          </p:cNvSpPr>
          <p:nvPr/>
        </p:nvSpPr>
        <p:spPr bwMode="auto">
          <a:xfrm>
            <a:off x="2978785" y="2190147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3,30%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5" name="Text Box 23"/>
          <p:cNvSpPr txBox="1">
            <a:spLocks noChangeArrowheads="1"/>
          </p:cNvSpPr>
          <p:nvPr/>
        </p:nvSpPr>
        <p:spPr bwMode="auto">
          <a:xfrm>
            <a:off x="4609246" y="2172147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3,50%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6" name="Text Box 23"/>
          <p:cNvSpPr txBox="1">
            <a:spLocks noChangeArrowheads="1"/>
          </p:cNvSpPr>
          <p:nvPr/>
        </p:nvSpPr>
        <p:spPr bwMode="auto">
          <a:xfrm>
            <a:off x="6325726" y="2158955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4,00%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7" name="Text Box 23"/>
          <p:cNvSpPr txBox="1">
            <a:spLocks noChangeArrowheads="1"/>
          </p:cNvSpPr>
          <p:nvPr/>
        </p:nvSpPr>
        <p:spPr bwMode="auto">
          <a:xfrm>
            <a:off x="8065358" y="2137096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4,25%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8" name="Text Box 23"/>
          <p:cNvSpPr txBox="1">
            <a:spLocks noChangeArrowheads="1"/>
          </p:cNvSpPr>
          <p:nvPr/>
        </p:nvSpPr>
        <p:spPr bwMode="auto">
          <a:xfrm>
            <a:off x="9951195" y="2119096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4,30%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9" name="Text Box 23"/>
          <p:cNvSpPr txBox="1">
            <a:spLocks noChangeArrowheads="1"/>
          </p:cNvSpPr>
          <p:nvPr/>
        </p:nvSpPr>
        <p:spPr bwMode="auto">
          <a:xfrm>
            <a:off x="1372681" y="4201352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4,80%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0" name="Text Box 23"/>
          <p:cNvSpPr txBox="1">
            <a:spLocks noChangeArrowheads="1"/>
          </p:cNvSpPr>
          <p:nvPr/>
        </p:nvSpPr>
        <p:spPr bwMode="auto">
          <a:xfrm>
            <a:off x="2980512" y="4179493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5,25%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1" name="Text Box 23"/>
          <p:cNvSpPr txBox="1">
            <a:spLocks noChangeArrowheads="1"/>
          </p:cNvSpPr>
          <p:nvPr/>
        </p:nvSpPr>
        <p:spPr bwMode="auto">
          <a:xfrm>
            <a:off x="4610973" y="4161493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5,75%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2" name="Text Box 23"/>
          <p:cNvSpPr txBox="1">
            <a:spLocks noChangeArrowheads="1"/>
          </p:cNvSpPr>
          <p:nvPr/>
        </p:nvSpPr>
        <p:spPr bwMode="auto">
          <a:xfrm>
            <a:off x="6327453" y="4148301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6,00%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3" name="Text Box 23"/>
          <p:cNvSpPr txBox="1">
            <a:spLocks noChangeArrowheads="1"/>
          </p:cNvSpPr>
          <p:nvPr/>
        </p:nvSpPr>
        <p:spPr bwMode="auto">
          <a:xfrm>
            <a:off x="8067085" y="4126442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7,25%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4" name="Text Box 23"/>
          <p:cNvSpPr txBox="1">
            <a:spLocks noChangeArrowheads="1"/>
          </p:cNvSpPr>
          <p:nvPr/>
        </p:nvSpPr>
        <p:spPr bwMode="auto">
          <a:xfrm>
            <a:off x="9952922" y="4108442"/>
            <a:ext cx="634687" cy="2846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400" b="1" dirty="0" smtClean="0">
                <a:solidFill>
                  <a:schemeClr val="bg1"/>
                </a:solidFill>
                <a:latin typeface="+mj-lt"/>
              </a:rPr>
              <a:t>9,50%</a:t>
            </a:r>
            <a:endParaRPr lang="cs-CZ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94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297" y="1727326"/>
            <a:ext cx="7083403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dlouho mohou yieldy klesat?</a:t>
            </a:r>
            <a:endParaRPr lang="cs-CZ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900706" y="4156299"/>
            <a:ext cx="1024524" cy="192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4290" tIns="34290" rIns="34290" bIns="34290">
            <a:spAutoFit/>
          </a:bodyPr>
          <a:lstStyle/>
          <a:p>
            <a:pPr algn="l" defTabSz="912813">
              <a:spcBef>
                <a:spcPct val="50000"/>
              </a:spcBef>
            </a:pPr>
            <a:r>
              <a:rPr lang="cs-CZ" sz="800" i="1" dirty="0">
                <a:solidFill>
                  <a:schemeClr val="tx1"/>
                </a:solidFill>
                <a:latin typeface="Impact" pitchFamily="34" charset="0"/>
              </a:rPr>
              <a:t>zdroj: ČNB, CBRE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86868" y="2799563"/>
            <a:ext cx="390292" cy="23852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5,2%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8798313" y="2649782"/>
            <a:ext cx="390292" cy="238527"/>
          </a:xfrm>
          <a:prstGeom prst="rect">
            <a:avLst/>
          </a:prstGeom>
          <a:solidFill>
            <a:srgbClr val="0070C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5,8%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586868" y="3412880"/>
            <a:ext cx="390292" cy="238527"/>
          </a:xfrm>
          <a:prstGeom prst="rect">
            <a:avLst/>
          </a:prstGeom>
          <a:solidFill>
            <a:srgbClr val="A50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2,9%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8798312" y="4156300"/>
            <a:ext cx="390292" cy="238527"/>
          </a:xfrm>
          <a:prstGeom prst="rect">
            <a:avLst/>
          </a:prstGeom>
          <a:solidFill>
            <a:srgbClr val="A5002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0,1%</a:t>
            </a:r>
          </a:p>
        </p:txBody>
      </p:sp>
      <p:cxnSp>
        <p:nvCxnSpPr>
          <p:cNvPr id="20" name="Straight Arrow Connector 19"/>
          <p:cNvCxnSpPr>
            <a:endCxn id="11" idx="0"/>
          </p:cNvCxnSpPr>
          <p:nvPr/>
        </p:nvCxnSpPr>
        <p:spPr bwMode="auto">
          <a:xfrm flipH="1">
            <a:off x="8993458" y="2874025"/>
            <a:ext cx="0" cy="1282275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Straight Arrow Connector 20"/>
          <p:cNvCxnSpPr>
            <a:endCxn id="10" idx="0"/>
          </p:cNvCxnSpPr>
          <p:nvPr/>
        </p:nvCxnSpPr>
        <p:spPr bwMode="auto">
          <a:xfrm>
            <a:off x="4782014" y="3036251"/>
            <a:ext cx="1" cy="376628"/>
          </a:xfrm>
          <a:prstGeom prst="straightConnector1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2167" y="5317281"/>
            <a:ext cx="11336867" cy="967631"/>
          </a:xfrm>
        </p:spPr>
        <p:txBody>
          <a:bodyPr/>
          <a:lstStyle/>
          <a:p>
            <a:r>
              <a:rPr lang="cs-CZ" dirty="0"/>
              <a:t>Rozdíl mezi výnosem áčkových kanceláří a základní úrokovou sazbou indikuje pravděbodobnost poklesu jejich výnosu na historické minimum, tzn. pod hranici 5%.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6871"/>
          <a:stretch>
            <a:fillRect/>
          </a:stretch>
        </p:blipFill>
        <p:spPr bwMode="auto">
          <a:xfrm>
            <a:off x="1644078" y="1782762"/>
            <a:ext cx="8507334" cy="335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realitních investic v ČR</a:t>
            </a:r>
            <a:endParaRPr lang="cs-CZ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8230040" y="5217924"/>
            <a:ext cx="1754671" cy="192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800" i="1" dirty="0">
                <a:solidFill>
                  <a:schemeClr val="tx1"/>
                </a:solidFill>
                <a:latin typeface="Impact" pitchFamily="34" charset="0"/>
              </a:rPr>
              <a:t>zdroj: </a:t>
            </a:r>
            <a:r>
              <a:rPr lang="cs-CZ" sz="800" i="1" dirty="0" smtClean="0">
                <a:solidFill>
                  <a:schemeClr val="tx1"/>
                </a:solidFill>
                <a:latin typeface="Impact" pitchFamily="34" charset="0"/>
              </a:rPr>
              <a:t>CBRE (11/2015)</a:t>
            </a:r>
            <a:endParaRPr lang="cs-CZ" sz="800" i="1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Výhled na 2016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Ekonomick</a:t>
            </a:r>
            <a:r>
              <a:rPr lang="cs-CZ" dirty="0" smtClean="0"/>
              <a:t>ý výhled na tento rok zůstává pozitivní, což bude mít rovněž pozitivní dopad i</a:t>
            </a:r>
            <a:r>
              <a:rPr lang="en-US" dirty="0" smtClean="0"/>
              <a:t> </a:t>
            </a:r>
            <a:r>
              <a:rPr lang="cs-CZ" dirty="0" smtClean="0"/>
              <a:t>na realitní sektor</a:t>
            </a:r>
          </a:p>
          <a:p>
            <a:pPr lvl="1"/>
            <a:r>
              <a:rPr lang="cs-CZ" dirty="0" smtClean="0"/>
              <a:t>Předpoklad dalšího růstu HDP, pokračující nízká nezaměstnanost, aj.</a:t>
            </a:r>
          </a:p>
          <a:p>
            <a:r>
              <a:rPr lang="cs-CZ" dirty="0" smtClean="0"/>
              <a:t>Výnosová míra u prime nemovitostí bude nadále klesat napříč všemi segmenty (kanceláře, maloobchod a industriální sektor)</a:t>
            </a:r>
          </a:p>
          <a:p>
            <a:r>
              <a:rPr lang="cs-CZ" dirty="0" smtClean="0"/>
              <a:t>Realitní trh s komerčními nemovitostmi zůstane vysoce likvidní a poptávka investorů bude i nadále vysoká</a:t>
            </a:r>
          </a:p>
          <a:p>
            <a:pPr lvl="1"/>
            <a:r>
              <a:rPr lang="cs-CZ" dirty="0" smtClean="0"/>
              <a:t>Týká se zejména prime nemovitostí v kvalitních lokalitách a s dlouhou průměrnou dobou </a:t>
            </a:r>
            <a:r>
              <a:rPr lang="cs-CZ" dirty="0" err="1" smtClean="0"/>
              <a:t>neodbydleného</a:t>
            </a:r>
            <a:r>
              <a:rPr lang="cs-CZ" dirty="0" smtClean="0"/>
              <a:t> pronájmu</a:t>
            </a:r>
          </a:p>
          <a:p>
            <a:r>
              <a:rPr lang="cs-CZ" dirty="0" smtClean="0"/>
              <a:t>Podmínky </a:t>
            </a:r>
            <a:r>
              <a:rPr lang="cs-CZ" dirty="0" smtClean="0"/>
              <a:t>poskytování </a:t>
            </a:r>
            <a:r>
              <a:rPr lang="cs-CZ" dirty="0" smtClean="0"/>
              <a:t>bankovní úvěrů zůstanou i nadále na atraktivní úrovni</a:t>
            </a:r>
          </a:p>
          <a:p>
            <a:r>
              <a:rPr lang="cs-CZ" dirty="0" smtClean="0"/>
              <a:t>Kancelářský sektor se začne zotavovat, stejně jako se tomu již děje u maloobchodu a </a:t>
            </a:r>
            <a:r>
              <a:rPr lang="cs-CZ" dirty="0" err="1" smtClean="0"/>
              <a:t>industriálu</a:t>
            </a:r>
            <a:endParaRPr lang="cs-CZ" dirty="0" smtClean="0"/>
          </a:p>
          <a:p>
            <a:pPr lvl="1"/>
            <a:r>
              <a:rPr lang="cs-CZ" dirty="0" smtClean="0"/>
              <a:t>Pokles míry neobsazenosti</a:t>
            </a:r>
          </a:p>
          <a:p>
            <a:pPr lvl="1"/>
            <a:r>
              <a:rPr lang="cs-CZ" dirty="0" smtClean="0"/>
              <a:t>Postupný růst nájmů (prime nemovitosti)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36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fungují podílové nemovitostní fondy?</a:t>
            </a:r>
          </a:p>
        </p:txBody>
      </p:sp>
      <p:sp>
        <p:nvSpPr>
          <p:cNvPr id="8195" name="Text Box 33"/>
          <p:cNvSpPr txBox="1">
            <a:spLocks noChangeArrowheads="1"/>
          </p:cNvSpPr>
          <p:nvPr/>
        </p:nvSpPr>
        <p:spPr bwMode="auto">
          <a:xfrm>
            <a:off x="3314701" y="1884833"/>
            <a:ext cx="5856287" cy="4078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2200" dirty="0">
                <a:solidFill>
                  <a:schemeClr val="tx1"/>
                </a:solidFill>
              </a:rPr>
              <a:t>Struktura podílových nemovitostních fondů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9763" y="2726077"/>
            <a:ext cx="8367712" cy="2149607"/>
            <a:chOff x="1909763" y="2800219"/>
            <a:chExt cx="8367712" cy="2149607"/>
          </a:xfrm>
        </p:grpSpPr>
        <p:sp>
          <p:nvSpPr>
            <p:cNvPr id="8198" name="Rectangle 4"/>
            <p:cNvSpPr>
              <a:spLocks noChangeArrowheads="1"/>
            </p:cNvSpPr>
            <p:nvPr/>
          </p:nvSpPr>
          <p:spPr bwMode="auto">
            <a:xfrm>
              <a:off x="1909763" y="3808282"/>
              <a:ext cx="1573212" cy="540000"/>
            </a:xfrm>
            <a:prstGeom prst="rect">
              <a:avLst/>
            </a:prstGeom>
            <a:solidFill>
              <a:srgbClr val="B40022"/>
            </a:solidFill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199" name="Text Box 5"/>
            <p:cNvSpPr txBox="1">
              <a:spLocks noChangeArrowheads="1"/>
            </p:cNvSpPr>
            <p:nvPr/>
          </p:nvSpPr>
          <p:spPr bwMode="auto">
            <a:xfrm>
              <a:off x="2024063" y="3797301"/>
              <a:ext cx="1335087" cy="495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cs-CZ" sz="1400" b="1">
                  <a:solidFill>
                    <a:schemeClr val="bg1"/>
                  </a:solidFill>
                  <a:latin typeface="Arial Narrow" pitchFamily="34" charset="0"/>
                </a:rPr>
                <a:t>nemovitostní fond</a:t>
              </a:r>
            </a:p>
          </p:txBody>
        </p:sp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4305300" y="4475933"/>
              <a:ext cx="1573212" cy="468000"/>
            </a:xfrm>
            <a:prstGeom prst="rect">
              <a:avLst/>
            </a:prstGeom>
            <a:solidFill>
              <a:srgbClr val="003366"/>
            </a:solidFill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01" name="Oval 8"/>
            <p:cNvSpPr>
              <a:spLocks noChangeArrowheads="1"/>
            </p:cNvSpPr>
            <p:nvPr/>
          </p:nvSpPr>
          <p:spPr bwMode="auto">
            <a:xfrm>
              <a:off x="6234113" y="4495801"/>
              <a:ext cx="1158875" cy="442913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auto">
            <a:xfrm>
              <a:off x="6311900" y="4500563"/>
              <a:ext cx="1008062" cy="4365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termínované vklady</a:t>
              </a:r>
            </a:p>
          </p:txBody>
        </p:sp>
        <p:sp>
          <p:nvSpPr>
            <p:cNvPr id="8203" name="Oval 10"/>
            <p:cNvSpPr>
              <a:spLocks noChangeArrowheads="1"/>
            </p:cNvSpPr>
            <p:nvPr/>
          </p:nvSpPr>
          <p:spPr bwMode="auto">
            <a:xfrm>
              <a:off x="7675563" y="4506913"/>
              <a:ext cx="1158875" cy="442913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04" name="Text Box 11"/>
            <p:cNvSpPr txBox="1">
              <a:spLocks noChangeArrowheads="1"/>
            </p:cNvSpPr>
            <p:nvPr/>
          </p:nvSpPr>
          <p:spPr bwMode="auto">
            <a:xfrm>
              <a:off x="7754938" y="4587876"/>
              <a:ext cx="1004887" cy="254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běžné účty</a:t>
              </a:r>
            </a:p>
          </p:txBody>
        </p:sp>
        <p:sp>
          <p:nvSpPr>
            <p:cNvPr id="8205" name="Oval 12"/>
            <p:cNvSpPr>
              <a:spLocks noChangeArrowheads="1"/>
            </p:cNvSpPr>
            <p:nvPr/>
          </p:nvSpPr>
          <p:spPr bwMode="auto">
            <a:xfrm>
              <a:off x="9113838" y="4491038"/>
              <a:ext cx="1157287" cy="442913"/>
            </a:xfrm>
            <a:prstGeom prst="ellipse">
              <a:avLst/>
            </a:prstGeom>
            <a:solidFill>
              <a:srgbClr val="003366"/>
            </a:solidFill>
            <a:ln w="9525" algn="ctr">
              <a:noFill/>
              <a:round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9170988" y="4583113"/>
              <a:ext cx="1008062" cy="252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dluhopisy</a:t>
              </a:r>
            </a:p>
          </p:txBody>
        </p:sp>
        <p:sp>
          <p:nvSpPr>
            <p:cNvPr id="8207" name="Oval 14"/>
            <p:cNvSpPr>
              <a:spLocks noChangeArrowheads="1"/>
            </p:cNvSpPr>
            <p:nvPr/>
          </p:nvSpPr>
          <p:spPr bwMode="auto">
            <a:xfrm>
              <a:off x="6259513" y="3203576"/>
              <a:ext cx="1158875" cy="442913"/>
            </a:xfrm>
            <a:prstGeom prst="ellipse">
              <a:avLst/>
            </a:prstGeom>
            <a:solidFill>
              <a:srgbClr val="BC0024"/>
            </a:solidFill>
            <a:ln w="9525" algn="ctr">
              <a:noFill/>
              <a:round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08" name="Text Box 15"/>
            <p:cNvSpPr txBox="1">
              <a:spLocks noChangeArrowheads="1"/>
            </p:cNvSpPr>
            <p:nvPr/>
          </p:nvSpPr>
          <p:spPr bwMode="auto">
            <a:xfrm>
              <a:off x="6316663" y="3278188"/>
              <a:ext cx="1008062" cy="252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Arial Narrow" pitchFamily="34" charset="0"/>
                </a:rPr>
                <a:t>nemovitost</a:t>
              </a:r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 1</a:t>
              </a:r>
            </a:p>
          </p:txBody>
        </p:sp>
        <p:sp>
          <p:nvSpPr>
            <p:cNvPr id="8209" name="Oval 16"/>
            <p:cNvSpPr>
              <a:spLocks noChangeArrowheads="1"/>
            </p:cNvSpPr>
            <p:nvPr/>
          </p:nvSpPr>
          <p:spPr bwMode="auto">
            <a:xfrm>
              <a:off x="7691438" y="3203576"/>
              <a:ext cx="1158875" cy="442913"/>
            </a:xfrm>
            <a:prstGeom prst="ellipse">
              <a:avLst/>
            </a:prstGeom>
            <a:solidFill>
              <a:srgbClr val="BC0024"/>
            </a:solidFill>
            <a:ln w="9525" algn="ctr">
              <a:noFill/>
              <a:round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10" name="Text Box 17"/>
            <p:cNvSpPr txBox="1">
              <a:spLocks noChangeArrowheads="1"/>
            </p:cNvSpPr>
            <p:nvPr/>
          </p:nvSpPr>
          <p:spPr bwMode="auto">
            <a:xfrm>
              <a:off x="7766050" y="3287713"/>
              <a:ext cx="1008062" cy="252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en-US" sz="1200">
                  <a:solidFill>
                    <a:schemeClr val="bg1"/>
                  </a:solidFill>
                  <a:latin typeface="Arial Narrow" pitchFamily="34" charset="0"/>
                </a:rPr>
                <a:t>nemovitost</a:t>
              </a:r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 2</a:t>
              </a:r>
            </a:p>
          </p:txBody>
        </p:sp>
        <p:sp>
          <p:nvSpPr>
            <p:cNvPr id="8211" name="Oval 18"/>
            <p:cNvSpPr>
              <a:spLocks noChangeArrowheads="1"/>
            </p:cNvSpPr>
            <p:nvPr/>
          </p:nvSpPr>
          <p:spPr bwMode="auto">
            <a:xfrm>
              <a:off x="9118600" y="3203576"/>
              <a:ext cx="1158875" cy="442913"/>
            </a:xfrm>
            <a:prstGeom prst="ellipse">
              <a:avLst/>
            </a:prstGeom>
            <a:solidFill>
              <a:srgbClr val="BC0024"/>
            </a:solidFill>
            <a:ln w="9525" algn="ctr">
              <a:noFill/>
              <a:round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12" name="Text Box 19"/>
            <p:cNvSpPr txBox="1">
              <a:spLocks noChangeArrowheads="1"/>
            </p:cNvSpPr>
            <p:nvPr/>
          </p:nvSpPr>
          <p:spPr bwMode="auto">
            <a:xfrm>
              <a:off x="9197975" y="3287713"/>
              <a:ext cx="1006475" cy="2524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en-US" sz="1200" dirty="0" err="1">
                  <a:solidFill>
                    <a:schemeClr val="bg1"/>
                  </a:solidFill>
                  <a:latin typeface="Arial Narrow" pitchFamily="34" charset="0"/>
                </a:rPr>
                <a:t>nemovitost</a:t>
              </a:r>
              <a:r>
                <a:rPr lang="cs-CZ" sz="1200" dirty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Arial Narrow" pitchFamily="34" charset="0"/>
                </a:rPr>
                <a:t># </a:t>
              </a:r>
              <a:r>
                <a:rPr lang="cs-CZ" sz="1200" dirty="0">
                  <a:solidFill>
                    <a:schemeClr val="bg1"/>
                  </a:solidFill>
                  <a:latin typeface="Arial Narrow" pitchFamily="34" charset="0"/>
                </a:rPr>
                <a:t>…</a:t>
              </a:r>
            </a:p>
          </p:txBody>
        </p:sp>
        <p:sp>
          <p:nvSpPr>
            <p:cNvPr id="8213" name="Line 20"/>
            <p:cNvSpPr>
              <a:spLocks noChangeShapeType="1"/>
            </p:cNvSpPr>
            <p:nvPr/>
          </p:nvSpPr>
          <p:spPr bwMode="auto">
            <a:xfrm flipV="1">
              <a:off x="3511550" y="3413126"/>
              <a:ext cx="771525" cy="53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14" name="Line 21"/>
            <p:cNvSpPr>
              <a:spLocks noChangeShapeType="1"/>
            </p:cNvSpPr>
            <p:nvPr/>
          </p:nvSpPr>
          <p:spPr bwMode="auto">
            <a:xfrm>
              <a:off x="3513138" y="4176713"/>
              <a:ext cx="754062" cy="515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15" name="Rectangle 22"/>
            <p:cNvSpPr>
              <a:spLocks noChangeArrowheads="1"/>
            </p:cNvSpPr>
            <p:nvPr/>
          </p:nvSpPr>
          <p:spPr bwMode="auto">
            <a:xfrm>
              <a:off x="4322763" y="3201171"/>
              <a:ext cx="1573212" cy="468000"/>
            </a:xfrm>
            <a:prstGeom prst="rect">
              <a:avLst/>
            </a:prstGeom>
            <a:solidFill>
              <a:srgbClr val="B40022"/>
            </a:solidFill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16" name="Text Box 23"/>
            <p:cNvSpPr txBox="1">
              <a:spLocks noChangeArrowheads="1"/>
            </p:cNvSpPr>
            <p:nvPr/>
          </p:nvSpPr>
          <p:spPr bwMode="auto">
            <a:xfrm>
              <a:off x="4324350" y="3244851"/>
              <a:ext cx="1535112" cy="357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0" rIns="34290" bIns="0">
              <a:spAutoFit/>
            </a:bodyPr>
            <a:lstStyle/>
            <a:p>
              <a:pPr defTabSz="912813">
                <a:lnSpc>
                  <a:spcPct val="90000"/>
                </a:lnSpc>
              </a:pPr>
              <a:r>
                <a:rPr lang="cs-CZ" sz="1400" b="1" dirty="0">
                  <a:solidFill>
                    <a:schemeClr val="bg1"/>
                  </a:solidFill>
                  <a:latin typeface="Arial Narrow" pitchFamily="34" charset="0"/>
                </a:rPr>
                <a:t>nemovitostní složka</a:t>
              </a:r>
            </a:p>
            <a:p>
              <a:pPr defTabSz="912813">
                <a:lnSpc>
                  <a:spcPct val="90000"/>
                </a:lnSpc>
              </a:pPr>
              <a:r>
                <a:rPr lang="cs-CZ" sz="1200" dirty="0">
                  <a:solidFill>
                    <a:schemeClr val="bg1"/>
                  </a:solidFill>
                  <a:latin typeface="Arial Narrow" pitchFamily="34" charset="0"/>
                </a:rPr>
                <a:t>(max 80%)</a:t>
              </a:r>
            </a:p>
          </p:txBody>
        </p:sp>
        <p:sp>
          <p:nvSpPr>
            <p:cNvPr id="8217" name="Line 24"/>
            <p:cNvSpPr>
              <a:spLocks noChangeShapeType="1"/>
            </p:cNvSpPr>
            <p:nvPr/>
          </p:nvSpPr>
          <p:spPr bwMode="auto">
            <a:xfrm>
              <a:off x="5910263" y="3424238"/>
              <a:ext cx="323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18" name="Line 25"/>
            <p:cNvSpPr>
              <a:spLocks noChangeShapeType="1"/>
            </p:cNvSpPr>
            <p:nvPr/>
          </p:nvSpPr>
          <p:spPr bwMode="auto">
            <a:xfrm>
              <a:off x="7432675" y="3421063"/>
              <a:ext cx="242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19" name="Line 26"/>
            <p:cNvSpPr>
              <a:spLocks noChangeShapeType="1"/>
            </p:cNvSpPr>
            <p:nvPr/>
          </p:nvSpPr>
          <p:spPr bwMode="auto">
            <a:xfrm>
              <a:off x="8869363" y="3427413"/>
              <a:ext cx="244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20" name="Line 27"/>
            <p:cNvSpPr>
              <a:spLocks noChangeShapeType="1"/>
            </p:cNvSpPr>
            <p:nvPr/>
          </p:nvSpPr>
          <p:spPr bwMode="auto">
            <a:xfrm>
              <a:off x="5892800" y="4724401"/>
              <a:ext cx="325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21" name="Line 28"/>
            <p:cNvSpPr>
              <a:spLocks noChangeShapeType="1"/>
            </p:cNvSpPr>
            <p:nvPr/>
          </p:nvSpPr>
          <p:spPr bwMode="auto">
            <a:xfrm>
              <a:off x="7413625" y="4721226"/>
              <a:ext cx="2460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22" name="Line 29"/>
            <p:cNvSpPr>
              <a:spLocks noChangeShapeType="1"/>
            </p:cNvSpPr>
            <p:nvPr/>
          </p:nvSpPr>
          <p:spPr bwMode="auto">
            <a:xfrm>
              <a:off x="8851900" y="4718051"/>
              <a:ext cx="2428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23" name="Rectangle 30"/>
            <p:cNvSpPr>
              <a:spLocks noChangeArrowheads="1"/>
            </p:cNvSpPr>
            <p:nvPr/>
          </p:nvSpPr>
          <p:spPr bwMode="auto">
            <a:xfrm>
              <a:off x="1911350" y="2800219"/>
              <a:ext cx="1573212" cy="540000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</p:spPr>
          <p:txBody>
            <a:bodyPr lIns="34290" tIns="34290" rIns="34290" bIns="34290" anchor="ctr">
              <a:spAutoFit/>
            </a:bodyPr>
            <a:lstStyle/>
            <a:p>
              <a:endParaRPr lang="cs-CZ"/>
            </a:p>
          </p:txBody>
        </p:sp>
        <p:sp>
          <p:nvSpPr>
            <p:cNvPr id="8224" name="Text Box 31"/>
            <p:cNvSpPr txBox="1">
              <a:spLocks noChangeArrowheads="1"/>
            </p:cNvSpPr>
            <p:nvPr/>
          </p:nvSpPr>
          <p:spPr bwMode="auto">
            <a:xfrm>
              <a:off x="1912938" y="2820988"/>
              <a:ext cx="1535112" cy="4000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0" rIns="34290" bIns="0">
              <a:spAutoFit/>
            </a:bodyPr>
            <a:lstStyle/>
            <a:p>
              <a:pPr defTabSz="912813"/>
              <a:r>
                <a:rPr lang="cs-CZ" sz="1400" b="1">
                  <a:solidFill>
                    <a:schemeClr val="bg1"/>
                  </a:solidFill>
                  <a:latin typeface="Arial Narrow" pitchFamily="34" charset="0"/>
                </a:rPr>
                <a:t>s</a:t>
              </a:r>
              <a:r>
                <a:rPr lang="en-US" sz="1400" b="1">
                  <a:solidFill>
                    <a:schemeClr val="bg1"/>
                  </a:solidFill>
                  <a:latin typeface="Arial Narrow" pitchFamily="34" charset="0"/>
                </a:rPr>
                <a:t>pr</a:t>
              </a:r>
              <a:r>
                <a:rPr lang="cs-CZ" sz="1400" b="1">
                  <a:solidFill>
                    <a:schemeClr val="bg1"/>
                  </a:solidFill>
                  <a:latin typeface="Arial Narrow" pitchFamily="34" charset="0"/>
                </a:rPr>
                <a:t>ávce fondu</a:t>
              </a:r>
            </a:p>
            <a:p>
              <a:pPr defTabSz="912813"/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(investiční společnost)</a:t>
              </a:r>
            </a:p>
          </p:txBody>
        </p:sp>
        <p:sp>
          <p:nvSpPr>
            <p:cNvPr id="8225" name="Line 32"/>
            <p:cNvSpPr>
              <a:spLocks noChangeShapeType="1"/>
            </p:cNvSpPr>
            <p:nvPr/>
          </p:nvSpPr>
          <p:spPr bwMode="auto">
            <a:xfrm>
              <a:off x="2657475" y="3376612"/>
              <a:ext cx="0" cy="396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34290" tIns="34290" rIns="34290" bIns="34290">
              <a:spAutoFit/>
            </a:bodyPr>
            <a:lstStyle/>
            <a:p>
              <a:endParaRPr lang="cs-CZ"/>
            </a:p>
          </p:txBody>
        </p:sp>
        <p:sp>
          <p:nvSpPr>
            <p:cNvPr id="8226" name="Text Box 37"/>
            <p:cNvSpPr txBox="1">
              <a:spLocks noChangeArrowheads="1"/>
            </p:cNvSpPr>
            <p:nvPr/>
          </p:nvSpPr>
          <p:spPr bwMode="auto">
            <a:xfrm>
              <a:off x="4316413" y="4513263"/>
              <a:ext cx="1535112" cy="357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34290" tIns="0" rIns="34290" bIns="0">
              <a:spAutoFit/>
            </a:bodyPr>
            <a:lstStyle/>
            <a:p>
              <a:pPr defTabSz="912813">
                <a:lnSpc>
                  <a:spcPct val="90000"/>
                </a:lnSpc>
              </a:pPr>
              <a:r>
                <a:rPr lang="cs-CZ" sz="1400" b="1">
                  <a:solidFill>
                    <a:schemeClr val="bg1"/>
                  </a:solidFill>
                  <a:latin typeface="Arial Narrow" pitchFamily="34" charset="0"/>
                </a:rPr>
                <a:t>likvidní složka</a:t>
              </a:r>
            </a:p>
            <a:p>
              <a:pPr defTabSz="912813">
                <a:lnSpc>
                  <a:spcPct val="90000"/>
                </a:lnSpc>
              </a:pPr>
              <a:r>
                <a:rPr lang="cs-CZ" sz="1200">
                  <a:solidFill>
                    <a:schemeClr val="bg1"/>
                  </a:solidFill>
                  <a:latin typeface="Arial Narrow" pitchFamily="34" charset="0"/>
                </a:rPr>
                <a:t>(min 20%)</a:t>
              </a:r>
            </a:p>
          </p:txBody>
        </p:sp>
      </p:grp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8270081" y="5336459"/>
            <a:ext cx="2009775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900" i="1" dirty="0">
                <a:solidFill>
                  <a:schemeClr val="tx1"/>
                </a:solidFill>
                <a:latin typeface="Impact" pitchFamily="34" charset="0"/>
              </a:rPr>
              <a:t>Graf: </a:t>
            </a:r>
            <a:r>
              <a:rPr lang="cs-CZ" sz="900" i="1" dirty="0" smtClean="0">
                <a:solidFill>
                  <a:schemeClr val="tx1"/>
                </a:solidFill>
                <a:latin typeface="Impact" pitchFamily="34" charset="0"/>
              </a:rPr>
              <a:t>REICO IS </a:t>
            </a:r>
            <a:r>
              <a:rPr lang="cs-CZ" sz="900" i="1" dirty="0">
                <a:solidFill>
                  <a:schemeClr val="tx1"/>
                </a:solidFill>
                <a:latin typeface="Impact" pitchFamily="34" charset="0"/>
              </a:rPr>
              <a:t>ČS</a:t>
            </a:r>
          </a:p>
        </p:txBody>
      </p:sp>
    </p:spTree>
    <p:extLst>
      <p:ext uri="{BB962C8B-B14F-4D97-AF65-F5344CB8AC3E}">
        <p14:creationId xmlns:p14="http://schemas.microsoft.com/office/powerpoint/2010/main" val="42681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výnos podílových nemo fondů</a:t>
            </a: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6009808" y="5288269"/>
            <a:ext cx="2009775" cy="20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900" i="1" dirty="0">
                <a:solidFill>
                  <a:schemeClr val="tx1"/>
                </a:solidFill>
                <a:latin typeface="Impact" pitchFamily="34" charset="0"/>
              </a:rPr>
              <a:t>Graf: REICO ČS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9" y="1953551"/>
            <a:ext cx="491402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9157" y="1494969"/>
            <a:ext cx="4841273" cy="28860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 l="4645"/>
          <a:stretch>
            <a:fillRect/>
          </a:stretch>
        </p:blipFill>
        <p:spPr bwMode="auto">
          <a:xfrm rot="167327">
            <a:off x="967546" y="1486732"/>
            <a:ext cx="3717329" cy="2880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Výhody investování do podílových nemo fondů: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Ochrana </a:t>
            </a:r>
            <a:r>
              <a:rPr lang="cs-CZ" dirty="0"/>
              <a:t>proti inflaci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843" y="4653481"/>
            <a:ext cx="11287842" cy="1629624"/>
          </a:xfrm>
        </p:spPr>
        <p:txBody>
          <a:bodyPr/>
          <a:lstStyle/>
          <a:p>
            <a:r>
              <a:rPr lang="cs-CZ" dirty="0" smtClean="0"/>
              <a:t>Nemovitosti patří po staletí</a:t>
            </a:r>
            <a:r>
              <a:rPr lang="en-US" dirty="0" smtClean="0"/>
              <a:t> </a:t>
            </a:r>
            <a:r>
              <a:rPr lang="cs-CZ" dirty="0" smtClean="0"/>
              <a:t>mezi tradiční uchovatele hodnoty.</a:t>
            </a:r>
          </a:p>
          <a:p>
            <a:pPr lvl="1">
              <a:spcBef>
                <a:spcPts val="0"/>
              </a:spcBef>
              <a:buClr>
                <a:srgbClr val="C00000"/>
              </a:buClr>
              <a:buFont typeface="Webdings" pitchFamily="18" charset="2"/>
              <a:buChar char="4"/>
            </a:pPr>
            <a:r>
              <a:rPr lang="cs-CZ" sz="1800" dirty="0"/>
              <a:t>Jejich cenu mohou přechodně ovlivňovat hospodářské nebo politické faktory, jejich hodnota však zůstává dlouhodobě stabilní.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Ceny nemovitostí zohledňují růst inflace, která tak nesnižuje jejich hodnotu.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39933" y="3756167"/>
            <a:ext cx="2009775" cy="1923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4290" tIns="34290" rIns="34290" bIns="34290"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cs-CZ" sz="800" i="1" dirty="0">
                <a:solidFill>
                  <a:schemeClr val="tx1"/>
                </a:solidFill>
                <a:latin typeface="Impact" pitchFamily="34" charset="0"/>
              </a:rPr>
              <a:t>Zdroj: </a:t>
            </a:r>
            <a:r>
              <a:rPr lang="cs-CZ" sz="800" i="1" dirty="0" err="1">
                <a:solidFill>
                  <a:schemeClr val="tx1"/>
                </a:solidFill>
                <a:latin typeface="Impact" pitchFamily="34" charset="0"/>
              </a:rPr>
              <a:t>Lloyds</a:t>
            </a:r>
            <a:r>
              <a:rPr lang="cs-CZ" sz="800" i="1" dirty="0">
                <a:solidFill>
                  <a:schemeClr val="tx1"/>
                </a:solidFill>
                <a:latin typeface="Impact" pitchFamily="34" charset="0"/>
              </a:rPr>
              <a:t> TSB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5509" y="2688867"/>
            <a:ext cx="288201" cy="2354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4290" tIns="34290" rIns="34290" bIns="34290">
            <a:spAutoFit/>
          </a:bodyPr>
          <a:lstStyle/>
          <a:p>
            <a:pPr defTabSz="912813">
              <a:lnSpc>
                <a:spcPct val="90000"/>
              </a:lnSpc>
            </a:pPr>
            <a:r>
              <a:rPr 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cs-CZ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CS">
  <a:themeElements>
    <a:clrScheme name="Prezentace_C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_C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4290" tIns="34290" rIns="34290" bIns="34290" numCol="1" anchor="t" anchorCtr="0" compatLnSpc="1">
        <a:prstTxWarp prst="textNoShape">
          <a:avLst/>
        </a:prstTxWarp>
        <a:spAutoFit/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062C5E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34290" tIns="34290" rIns="34290" bIns="34290" numCol="1" anchor="t" anchorCtr="0" compatLnSpc="1">
        <a:prstTxWarp prst="textNoShape">
          <a:avLst/>
        </a:prstTxWarp>
        <a:spAutoFit/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0" i="0" u="none" strike="noStrike" cap="none" normalizeH="0" baseline="0" smtClean="0">
            <a:ln>
              <a:noFill/>
            </a:ln>
            <a:solidFill>
              <a:srgbClr val="062C5E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zentace_C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C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C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C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C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_C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C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C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C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C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C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_C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Prezentace_CS</Template>
  <TotalTime>82258</TotalTime>
  <Words>897</Words>
  <Application>Microsoft Office PowerPoint</Application>
  <PresentationFormat>Widescreen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Impact</vt:lpstr>
      <vt:lpstr>Webdings</vt:lpstr>
      <vt:lpstr>Wingdings</vt:lpstr>
      <vt:lpstr>Wingdings 3</vt:lpstr>
      <vt:lpstr>Prezentace_CS</vt:lpstr>
      <vt:lpstr>ČS nemovitostní fond -  - investice na kterou si můžete sáhnout </vt:lpstr>
      <vt:lpstr> Předpokládaný vývoj výnosové míry v ČR</vt:lpstr>
      <vt:lpstr> Výnosová míra prime nemovitostí (kanceláře) na hlavních realitních trzích EU/EFTA</vt:lpstr>
      <vt:lpstr>Jak dlouho mohou yieldy klesat?</vt:lpstr>
      <vt:lpstr>Vývoj realitních investic v ČR</vt:lpstr>
      <vt:lpstr>Výhled na 2016</vt:lpstr>
      <vt:lpstr>Jak fungují podílové nemovitostní fondy?</vt:lpstr>
      <vt:lpstr>Faktory ovlivňující výnos podílových nemo fondů</vt:lpstr>
      <vt:lpstr>Výhody investování do podílových nemo fondů: Ochrana proti inflaci</vt:lpstr>
      <vt:lpstr>Výhody investování do podílových nemo fondů: Ochrana proti inflaci</vt:lpstr>
      <vt:lpstr>Výhody investování do podílových nemo fondů: Vývoj na kapitálových trzích má na výnos fondu min. vliv</vt:lpstr>
      <vt:lpstr>Výhody investování do podílových nemo fondů: Likvidní investice do nemovitostí</vt:lpstr>
      <vt:lpstr>Přispívají k ekonomickému růstu</vt:lpstr>
      <vt:lpstr>PowerPoint Presentation</vt:lpstr>
      <vt:lpstr>Portfolio budov ČSNF (k 1/2016)</vt:lpstr>
      <vt:lpstr>Výhody investování do ČS nemovitostního fondu</vt:lpstr>
      <vt:lpstr>Právní upozornění</vt:lpstr>
      <vt:lpstr>Děkuji za Vaši pozornost</vt:lpstr>
    </vt:vector>
  </TitlesOfParts>
  <Company>Česká spořitelna,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cen24059</dc:creator>
  <cp:lastModifiedBy>Filip Kubricht</cp:lastModifiedBy>
  <cp:revision>3414</cp:revision>
  <cp:lastPrinted>2015-11-20T10:10:26Z</cp:lastPrinted>
  <dcterms:created xsi:type="dcterms:W3CDTF">2009-07-07T10:44:24Z</dcterms:created>
  <dcterms:modified xsi:type="dcterms:W3CDTF">2016-03-09T14:22:53Z</dcterms:modified>
</cp:coreProperties>
</file>